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6" r:id="rId5"/>
    <p:sldMasterId id="2147483699" r:id="rId6"/>
  </p:sldMasterIdLst>
  <p:notesMasterIdLst>
    <p:notesMasterId r:id="rId30"/>
  </p:notesMasterIdLst>
  <p:sldIdLst>
    <p:sldId id="297" r:id="rId7"/>
    <p:sldId id="274" r:id="rId8"/>
    <p:sldId id="289" r:id="rId9"/>
    <p:sldId id="275" r:id="rId10"/>
    <p:sldId id="276" r:id="rId11"/>
    <p:sldId id="309" r:id="rId12"/>
    <p:sldId id="310" r:id="rId13"/>
    <p:sldId id="311" r:id="rId14"/>
    <p:sldId id="278" r:id="rId15"/>
    <p:sldId id="290" r:id="rId16"/>
    <p:sldId id="279" r:id="rId17"/>
    <p:sldId id="280" r:id="rId18"/>
    <p:sldId id="292" r:id="rId19"/>
    <p:sldId id="294" r:id="rId20"/>
    <p:sldId id="307" r:id="rId21"/>
    <p:sldId id="295" r:id="rId22"/>
    <p:sldId id="308" r:id="rId23"/>
    <p:sldId id="296" r:id="rId24"/>
    <p:sldId id="285" r:id="rId25"/>
    <p:sldId id="286" r:id="rId26"/>
    <p:sldId id="298" r:id="rId27"/>
    <p:sldId id="287" r:id="rId28"/>
    <p:sldId id="293" r:id="rId29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51" autoAdjust="0"/>
    <p:restoredTop sz="94660"/>
  </p:normalViewPr>
  <p:slideViewPr>
    <p:cSldViewPr>
      <p:cViewPr varScale="1">
        <p:scale>
          <a:sx n="73" d="100"/>
          <a:sy n="73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BC4D932-9353-41EB-9A58-CA3C88B83A17}" type="datetimeFigureOut">
              <a:rPr lang="fa-IR" smtClean="0"/>
              <a:t>03/13/1443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22342DC-1FD9-4FB3-8D66-78DAD3AF761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12736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400" b="1" dirty="0" smtClean="0"/>
              <a:t>Custom</a:t>
            </a:r>
            <a:r>
              <a:rPr lang="en-US" sz="1400" b="1" baseline="0" dirty="0" smtClean="0"/>
              <a:t> a</a:t>
            </a:r>
            <a:r>
              <a:rPr lang="en-US" sz="1400" b="1" dirty="0" smtClean="0"/>
              <a:t>nimation effects: object spins on end</a:t>
            </a:r>
          </a:p>
          <a:p>
            <a:r>
              <a:rPr lang="en-US" sz="1400" dirty="0" smtClean="0"/>
              <a:t>(Advanced)</a:t>
            </a:r>
            <a:endParaRPr lang="en-US" sz="1400" baseline="0" dirty="0" smtClean="0">
              <a:latin typeface="+mn-lt"/>
            </a:endParaRPr>
          </a:p>
          <a:p>
            <a:endParaRPr lang="en-US" sz="1200" baseline="0" dirty="0" smtClean="0">
              <a:latin typeface="+mn-lt"/>
            </a:endParaRPr>
          </a:p>
          <a:p>
            <a:endParaRPr lang="en-US" sz="1200" baseline="0" dirty="0" smtClean="0">
              <a:latin typeface="+mn-lt"/>
            </a:endParaRPr>
          </a:p>
          <a:p>
            <a:r>
              <a:rPr lang="en-US" sz="1200" b="0" baseline="0" dirty="0" smtClean="0">
                <a:latin typeface="+mn-lt"/>
              </a:rPr>
              <a:t>To reproduce the background effects on this slide, do the following: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 the </a:t>
            </a:r>
            <a:r>
              <a:rPr lang="en-US" sz="1200" b="1" i="0" dirty="0" smtClean="0">
                <a:latin typeface="+mn-lt"/>
              </a:rPr>
              <a:t>Home</a:t>
            </a:r>
            <a:r>
              <a:rPr lang="en-US" sz="1200" i="0" dirty="0" smtClean="0">
                <a:latin typeface="+mn-lt"/>
              </a:rPr>
              <a:t> tab, in the</a:t>
            </a:r>
            <a:r>
              <a:rPr lang="en-US" sz="1200" i="0" baseline="0" dirty="0" smtClean="0">
                <a:latin typeface="+mn-lt"/>
              </a:rPr>
              <a:t> </a:t>
            </a:r>
            <a:r>
              <a:rPr lang="en-US" sz="1200" b="1" i="0" baseline="0" dirty="0" smtClean="0">
                <a:latin typeface="+mn-lt"/>
              </a:rPr>
              <a:t>Slides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Layout</a:t>
            </a:r>
            <a:r>
              <a:rPr lang="en-US" sz="120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Blank</a:t>
            </a:r>
            <a:r>
              <a:rPr lang="en-US" sz="1200" i="0" baseline="0" dirty="0" smtClean="0">
                <a:latin typeface="+mn-lt"/>
              </a:rPr>
              <a:t>.</a:t>
            </a:r>
            <a:endParaRPr lang="en-US" sz="1200" i="0" dirty="0" smtClean="0">
              <a:latin typeface="+mn-lt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and then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Solid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pane. 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0" lvl="0" indent="0">
              <a:buFontTx/>
              <a:buNone/>
            </a:pP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FontTx/>
              <a:buNone/>
            </a:pPr>
            <a:endParaRPr lang="en-US" sz="1200" dirty="0" smtClean="0">
              <a:latin typeface="+mn-lt"/>
            </a:endParaRPr>
          </a:p>
          <a:p>
            <a:r>
              <a:rPr lang="en-US" sz="1200" baseline="0" dirty="0" smtClean="0">
                <a:latin typeface="+mn-lt"/>
              </a:rPr>
              <a:t>To reproduce the rectangle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</a:t>
            </a:r>
            <a:r>
              <a:rPr lang="en-US" sz="1200" i="0" baseline="0" dirty="0" smtClean="0">
                <a:latin typeface="+mn-lt"/>
              </a:rPr>
              <a:t>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Shapes</a:t>
            </a:r>
            <a:r>
              <a:rPr lang="en-US" sz="120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Rectangles</a:t>
            </a:r>
            <a:r>
              <a:rPr lang="en-US" sz="1200" i="0" baseline="0" dirty="0" smtClean="0">
                <a:latin typeface="+mn-lt"/>
              </a:rPr>
              <a:t> click </a:t>
            </a:r>
            <a:r>
              <a:rPr lang="en-US" sz="1200" b="1" baseline="0" dirty="0" smtClean="0">
                <a:latin typeface="+mn-lt"/>
              </a:rPr>
              <a:t>Rounded Rectangle </a:t>
            </a:r>
            <a:r>
              <a:rPr lang="en-US" sz="1200" b="0" i="0" baseline="0" dirty="0" smtClean="0">
                <a:latin typeface="+mn-lt"/>
              </a:rPr>
              <a:t>(second option from the left). On the slide, drag to draw a rounded rectangle.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rectangle. Drag the </a:t>
            </a:r>
            <a:r>
              <a:rPr lang="en-US" sz="1200" b="0" baseline="0" dirty="0" smtClean="0">
                <a:latin typeface="+mn-lt"/>
              </a:rPr>
              <a:t>yellow diamond adjustment handle to the left to decrease the amount of rounding on the corners.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With the rounded rectangle still selected,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Size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3.5”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0.25”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Shape Styles</a:t>
            </a:r>
            <a:r>
              <a:rPr lang="en-US" sz="1200" b="0" i="0" baseline="0" dirty="0" smtClean="0">
                <a:latin typeface="+mn-lt"/>
              </a:rPr>
              <a:t> group, click the </a:t>
            </a:r>
            <a:r>
              <a:rPr lang="en-US" sz="1200" b="1" i="0" baseline="0" dirty="0" smtClean="0">
                <a:latin typeface="+mn-lt"/>
              </a:rPr>
              <a:t>Format Shape</a:t>
            </a:r>
            <a:r>
              <a:rPr lang="en-US" sz="1200" b="0" i="0" baseline="0" dirty="0" smtClean="0">
                <a:latin typeface="+mn-lt"/>
              </a:rPr>
              <a:t> dialog box launcher.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Fill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Fill</a:t>
            </a:r>
            <a:r>
              <a:rPr lang="en-US" sz="1200" b="0" i="0" baseline="0" dirty="0" smtClean="0">
                <a:latin typeface="+mn-lt"/>
              </a:rPr>
              <a:t> pane, select </a:t>
            </a:r>
            <a:r>
              <a:rPr lang="en-US" sz="1200" b="1" i="0" baseline="0" dirty="0" smtClean="0">
                <a:latin typeface="+mn-lt"/>
              </a:rPr>
              <a:t>Solid fill</a:t>
            </a:r>
            <a:r>
              <a:rPr lang="en-US" sz="1200" b="0" i="0" baseline="0" dirty="0" smtClean="0">
                <a:latin typeface="+mn-lt"/>
              </a:rPr>
              <a:t>, click the button next to </a:t>
            </a:r>
            <a:r>
              <a:rPr lang="en-US" sz="1200" b="1" i="0" baseline="0" dirty="0" smtClean="0">
                <a:latin typeface="+mn-lt"/>
              </a:rPr>
              <a:t>Color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Theme Colors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White, Background 1, Darker 15% </a:t>
            </a:r>
            <a:r>
              <a:rPr lang="en-US" sz="1200" b="0" i="0" baseline="0" dirty="0" smtClean="0">
                <a:latin typeface="+mn-lt"/>
              </a:rPr>
              <a:t>(third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Line Color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Line Color</a:t>
            </a:r>
            <a:r>
              <a:rPr lang="en-US" sz="1200" b="0" i="0" baseline="0" dirty="0" smtClean="0">
                <a:latin typeface="+mn-lt"/>
              </a:rPr>
              <a:t> pane, select </a:t>
            </a:r>
            <a:r>
              <a:rPr lang="en-US" sz="1200" b="1" i="0" baseline="0" dirty="0" smtClean="0">
                <a:latin typeface="+mn-lt"/>
              </a:rPr>
              <a:t>No line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</a:t>
            </a:r>
            <a:r>
              <a:rPr lang="en-US" sz="1200" b="1" i="0" baseline="0" dirty="0" smtClean="0">
                <a:latin typeface="+mn-lt"/>
              </a:rPr>
              <a:t> Shadow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pane, click the button next to </a:t>
            </a:r>
            <a:r>
              <a:rPr lang="en-US" sz="1200" b="1" i="0" baseline="0" dirty="0" smtClean="0">
                <a:latin typeface="+mn-lt"/>
              </a:rPr>
              <a:t>Presets</a:t>
            </a:r>
            <a:r>
              <a:rPr lang="en-US" sz="1200" b="0" i="0" baseline="0" dirty="0" smtClean="0">
                <a:latin typeface="+mn-lt"/>
              </a:rPr>
              <a:t>, under </a:t>
            </a:r>
            <a:r>
              <a:rPr lang="en-US" sz="1200" b="1" i="0" baseline="0" dirty="0" smtClean="0">
                <a:latin typeface="+mn-lt"/>
              </a:rPr>
              <a:t>Outer</a:t>
            </a:r>
            <a:r>
              <a:rPr lang="en-US" sz="1200" b="0" i="0" baseline="0" dirty="0" smtClean="0">
                <a:latin typeface="+mn-lt"/>
              </a:rPr>
              <a:t> select </a:t>
            </a:r>
            <a:r>
              <a:rPr lang="en-US" sz="1200" b="1" i="0" baseline="0" dirty="0" smtClean="0">
                <a:latin typeface="+mn-lt"/>
              </a:rPr>
              <a:t>Offset Bottom</a:t>
            </a:r>
            <a:r>
              <a:rPr lang="en-US" sz="1200" b="0" i="0" baseline="0" dirty="0" smtClean="0">
                <a:latin typeface="+mn-lt"/>
              </a:rPr>
              <a:t> (first row, second option from the left),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8.5 pt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°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3-D Format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3-D Format</a:t>
            </a:r>
            <a:r>
              <a:rPr lang="en-US" sz="1200" b="0" i="0" baseline="0" dirty="0" smtClean="0">
                <a:latin typeface="+mn-lt"/>
              </a:rPr>
              <a:t>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Bevel</a:t>
            </a:r>
            <a:r>
              <a:rPr lang="en-US" sz="1200" b="0" i="0" baseline="0" dirty="0" smtClean="0">
                <a:latin typeface="+mn-lt"/>
              </a:rPr>
              <a:t>, click the button next to </a:t>
            </a:r>
            <a:r>
              <a:rPr lang="en-US" sz="1200" b="1" i="0" baseline="0" dirty="0" smtClean="0">
                <a:latin typeface="+mn-lt"/>
              </a:rPr>
              <a:t>Top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Bevel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Circle</a:t>
            </a:r>
            <a:r>
              <a:rPr lang="en-US" sz="1200" b="0" i="0" baseline="0" dirty="0" smtClean="0">
                <a:latin typeface="+mn-lt"/>
              </a:rPr>
              <a:t> (first row, first option from the left). Next to </a:t>
            </a:r>
            <a:r>
              <a:rPr lang="en-US" sz="1200" b="1" i="0" baseline="0" dirty="0" smtClean="0">
                <a:latin typeface="+mn-lt"/>
              </a:rPr>
              <a:t>Top</a:t>
            </a:r>
            <a:r>
              <a:rPr lang="en-US" sz="1200" b="0" i="0" baseline="0" dirty="0" smtClean="0">
                <a:latin typeface="+mn-lt"/>
              </a:rPr>
              <a:t>, in the </a:t>
            </a:r>
            <a:r>
              <a:rPr lang="en-US" sz="1200" b="1" i="0" baseline="0" dirty="0" smtClean="0">
                <a:latin typeface="+mn-lt"/>
              </a:rPr>
              <a:t>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5 pt</a:t>
            </a:r>
            <a:r>
              <a:rPr lang="en-US" sz="1200" b="0" i="0" baseline="0" dirty="0" smtClean="0">
                <a:latin typeface="+mn-lt"/>
              </a:rPr>
              <a:t>, and in the </a:t>
            </a:r>
            <a:r>
              <a:rPr lang="en-US" sz="1200" b="1" i="0" baseline="0" dirty="0" smtClean="0">
                <a:latin typeface="+mn-lt"/>
              </a:rPr>
              <a:t>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5 pt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Surface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baseline="0" dirty="0" smtClean="0">
                <a:latin typeface="+mn-lt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Matte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i="0" baseline="0" dirty="0" smtClean="0">
                <a:latin typeface="+mn-lt"/>
              </a:rPr>
              <a:t>lick the button next to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Lighting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Neutral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third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select the rounded rectangle.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Clipboard</a:t>
            </a:r>
            <a:r>
              <a:rPr lang="en-US" sz="1200" b="0" i="0" baseline="0" dirty="0" smtClean="0">
                <a:latin typeface="+mn-lt"/>
              </a:rPr>
              <a:t> group, click the arrow under </a:t>
            </a:r>
            <a:r>
              <a:rPr lang="en-US" sz="1200" b="1" i="0" baseline="0" dirty="0" smtClean="0">
                <a:latin typeface="+mn-lt"/>
              </a:rPr>
              <a:t>Paste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Duplicate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duplicate rectangle.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the arrow next to </a:t>
            </a:r>
            <a:r>
              <a:rPr lang="en-US" sz="1200" b="1" i="0" baseline="0" dirty="0" smtClean="0">
                <a:latin typeface="+mn-lt"/>
              </a:rPr>
              <a:t>Shape Fill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No Fill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the arrow next to </a:t>
            </a:r>
            <a:r>
              <a:rPr lang="en-US" sz="1200" b="1" i="0" baseline="0" dirty="0" smtClean="0">
                <a:latin typeface="+mn-lt"/>
              </a:rPr>
              <a:t>Shape Outline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No Outline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Drag the second rectangle above the first rectangle until the lower edge overlays the top edge of the first rectangle.</a:t>
            </a:r>
            <a:r>
              <a:rPr lang="en-US" sz="1200" b="0" dirty="0" smtClean="0">
                <a:latin typeface="+mn-lt"/>
              </a:rPr>
              <a:t> (</a:t>
            </a:r>
            <a:r>
              <a:rPr lang="en-US" sz="1200" b="1" dirty="0" smtClean="0">
                <a:latin typeface="+mn-lt"/>
              </a:rPr>
              <a:t>Note: </a:t>
            </a:r>
            <a:r>
              <a:rPr lang="en-US" sz="1200" baseline="0" dirty="0" smtClean="0">
                <a:latin typeface="+mn-lt"/>
              </a:rPr>
              <a:t>When the spinning animation effect is created later for these rectangles, the spin will center where the edges of the rectangles meet.)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Press and hold CTRL, and then select both rectangles.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Arrange</a:t>
            </a:r>
            <a:r>
              <a:rPr lang="en-US" sz="1200" b="0" i="0" baseline="0" dirty="0" smtClean="0">
                <a:latin typeface="+mn-lt"/>
              </a:rPr>
              <a:t>, and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Align Selected Objects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Align Center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Group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drag the group until it is centered horizontally on the left edge of the slide (straddling the edge).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Arrange</a:t>
            </a:r>
            <a:r>
              <a:rPr lang="en-US" sz="1200" b="0" i="0" baseline="0" dirty="0" smtClean="0">
                <a:latin typeface="+mn-lt"/>
              </a:rPr>
              <a:t>, 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Align to Slide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Align Middle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i="0" baseline="0" dirty="0" smtClean="0">
              <a:latin typeface="+mn-l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i="0" baseline="0" dirty="0" smtClean="0">
              <a:latin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+mn-lt"/>
              </a:rPr>
              <a:t>To reproduce the dashed arc on this slide, do the following:</a:t>
            </a: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Shapes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Basic Shapes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Arc</a:t>
            </a:r>
            <a:r>
              <a:rPr lang="en-US" sz="1200" b="0" i="0" baseline="0" dirty="0" smtClean="0">
                <a:latin typeface="+mn-lt"/>
              </a:rPr>
              <a:t> (third row, 12</a:t>
            </a:r>
            <a:r>
              <a:rPr lang="en-US" sz="1200" b="0" i="0" baseline="30000" dirty="0" smtClean="0">
                <a:latin typeface="+mn-lt"/>
              </a:rPr>
              <a:t>th</a:t>
            </a:r>
            <a:r>
              <a:rPr lang="en-US" sz="1200" b="0" i="0" baseline="0" dirty="0" smtClean="0">
                <a:latin typeface="+mn-lt"/>
              </a:rPr>
              <a:t> option from the left). On the slide, drag to draw an arc.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arc.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Size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7.5”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7.5”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With the arc still selected,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the arrow next to </a:t>
            </a:r>
            <a:r>
              <a:rPr lang="en-US" sz="1200" b="1" i="0" baseline="0" dirty="0" smtClean="0">
                <a:latin typeface="+mn-lt"/>
              </a:rPr>
              <a:t>Shape Outline</a:t>
            </a:r>
            <a:r>
              <a:rPr lang="en-US" sz="1200" b="0" i="0" baseline="0" dirty="0" smtClean="0">
                <a:latin typeface="+mn-lt"/>
              </a:rPr>
              <a:t>,</a:t>
            </a:r>
            <a:r>
              <a:rPr lang="en-US" sz="1200" b="1" i="0" baseline="0" dirty="0" smtClean="0">
                <a:latin typeface="+mn-lt"/>
              </a:rPr>
              <a:t> </a:t>
            </a:r>
            <a:r>
              <a:rPr lang="en-US" sz="1200" b="0" i="0" baseline="0" dirty="0" smtClean="0">
                <a:latin typeface="+mn-lt"/>
              </a:rPr>
              <a:t>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Theme Colors</a:t>
            </a:r>
            <a:r>
              <a:rPr lang="en-US" sz="1200" b="0" i="0" baseline="0" dirty="0" smtClean="0">
                <a:latin typeface="+mn-lt"/>
              </a:rPr>
              <a:t>, click </a:t>
            </a:r>
            <a:r>
              <a:rPr lang="en-US" sz="1200" b="1" i="0" baseline="0" dirty="0" smtClean="0">
                <a:latin typeface="+mn-lt"/>
              </a:rPr>
              <a:t>White, Background 1, Darker 15% </a:t>
            </a:r>
            <a:r>
              <a:rPr lang="en-US" sz="1200" b="0" i="0" baseline="0" dirty="0" smtClean="0">
                <a:latin typeface="+mn-lt"/>
              </a:rPr>
              <a:t>(third row, first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Dashes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Dash </a:t>
            </a:r>
            <a:r>
              <a:rPr lang="en-US" sz="1200" b="0" i="0" baseline="0" dirty="0" smtClean="0">
                <a:latin typeface="+mn-lt"/>
              </a:rPr>
              <a:t>(fourth option from the top).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drag the yellow diamond adjustment handle on the right side of the arc to the bottom of the arc to create a half circle.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Drag the arc until the yellow diamond adjustment handles are on the left edge of the slide.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With the arc still selected,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Arrange</a:t>
            </a:r>
            <a:r>
              <a:rPr lang="en-US" sz="1200" b="0" i="0" baseline="0" dirty="0" smtClean="0">
                <a:latin typeface="+mn-lt"/>
              </a:rPr>
              <a:t>, 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Align to Slide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Align Middle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+mn-lt"/>
              </a:rPr>
              <a:t>To reproduce the half circle on this slide, do the following:</a:t>
            </a: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select the arc.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Clipboard </a:t>
            </a:r>
            <a:r>
              <a:rPr lang="en-US" sz="1200" b="0" i="0" baseline="0" dirty="0" smtClean="0">
                <a:latin typeface="+mn-lt"/>
              </a:rPr>
              <a:t>group, click the arrow under </a:t>
            </a:r>
            <a:r>
              <a:rPr lang="en-US" sz="1200" b="1" i="0" baseline="0" dirty="0" smtClean="0">
                <a:latin typeface="+mn-lt"/>
              </a:rPr>
              <a:t>Paste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Duplicate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duplicate arc.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Size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3.33”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3.33”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With the second arc still selected,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the arrow next to </a:t>
            </a:r>
            <a:r>
              <a:rPr lang="en-US" sz="1200" b="1" i="0" baseline="0" dirty="0" smtClean="0">
                <a:latin typeface="+mn-lt"/>
              </a:rPr>
              <a:t>Shape Fill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Theme Colors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White, Background 1, Darker 5% </a:t>
            </a:r>
            <a:r>
              <a:rPr lang="en-US" sz="1200" b="0" i="0" baseline="0" dirty="0" smtClean="0">
                <a:latin typeface="+mn-lt"/>
              </a:rPr>
              <a:t>(second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the arrow next to </a:t>
            </a:r>
            <a:r>
              <a:rPr lang="en-US" sz="1200" b="1" i="0" baseline="0" dirty="0" smtClean="0">
                <a:latin typeface="+mn-lt"/>
              </a:rPr>
              <a:t>Shape Outline</a:t>
            </a:r>
            <a:r>
              <a:rPr lang="en-US" sz="1200" b="0" i="0" baseline="0" dirty="0" smtClean="0">
                <a:latin typeface="+mn-lt"/>
              </a:rPr>
              <a:t>,</a:t>
            </a:r>
            <a:r>
              <a:rPr lang="en-US" sz="1200" b="1" i="0" baseline="0" dirty="0" smtClean="0">
                <a:latin typeface="+mn-lt"/>
              </a:rPr>
              <a:t> </a:t>
            </a:r>
            <a:r>
              <a:rPr lang="en-US" sz="1200" b="0" i="0" baseline="0" dirty="0" smtClean="0">
                <a:latin typeface="+mn-lt"/>
              </a:rPr>
              <a:t>and then click </a:t>
            </a:r>
            <a:r>
              <a:rPr lang="en-US" sz="1200" b="1" i="0" baseline="0" dirty="0" smtClean="0">
                <a:latin typeface="+mn-lt"/>
              </a:rPr>
              <a:t>No Outline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</a:t>
            </a:r>
            <a:r>
              <a:rPr lang="en-US" sz="1200" b="1" i="0" baseline="0" dirty="0" smtClean="0">
                <a:latin typeface="+mn-lt"/>
              </a:rPr>
              <a:t>Shape Effects</a:t>
            </a:r>
            <a:r>
              <a:rPr lang="en-US" sz="1200" b="0" i="0" baseline="0" dirty="0" smtClean="0">
                <a:latin typeface="+mn-lt"/>
              </a:rPr>
              <a:t>, point to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</a:t>
            </a:r>
            <a:r>
              <a:rPr lang="en-US" sz="1200" b="1" i="0" baseline="0" dirty="0" smtClean="0">
                <a:latin typeface="+mn-lt"/>
              </a:rPr>
              <a:t>Options</a:t>
            </a:r>
            <a:r>
              <a:rPr lang="en-US" sz="1200" b="0" i="0" baseline="0" dirty="0" smtClean="0">
                <a:latin typeface="+mn-lt"/>
              </a:rPr>
              <a:t>.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in the left pane. In the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pane, click the button next to </a:t>
            </a:r>
            <a:r>
              <a:rPr lang="en-US" sz="1200" b="1" i="0" baseline="0" dirty="0" smtClean="0">
                <a:latin typeface="+mn-lt"/>
              </a:rPr>
              <a:t>Presets</a:t>
            </a:r>
            <a:r>
              <a:rPr lang="en-US" sz="1200" b="0" i="0" baseline="0" dirty="0" smtClean="0">
                <a:latin typeface="+mn-lt"/>
              </a:rPr>
              <a:t>, under </a:t>
            </a:r>
            <a:r>
              <a:rPr lang="en-US" sz="1200" b="1" i="0" baseline="0" dirty="0" smtClean="0">
                <a:latin typeface="+mn-lt"/>
              </a:rPr>
              <a:t>Inner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Inside Right </a:t>
            </a:r>
            <a:r>
              <a:rPr lang="en-US" sz="1200" b="0" i="0" baseline="0" dirty="0" smtClean="0">
                <a:latin typeface="+mn-lt"/>
              </a:rPr>
              <a:t>(second row, third option from the left),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86%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 pt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315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°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drag the second arc until the yellow diamond adjustment handles are on the left edge of the slide.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Arrange</a:t>
            </a:r>
            <a:r>
              <a:rPr lang="en-US" sz="1200" b="0" i="0" baseline="0" dirty="0" smtClean="0">
                <a:latin typeface="+mn-lt"/>
              </a:rPr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Align to Slide</a:t>
            </a:r>
            <a:r>
              <a:rPr lang="en-US" sz="1200" b="0" i="1" baseline="0" dirty="0" smtClean="0">
                <a:latin typeface="+mn-lt"/>
              </a:rPr>
              <a:t>. </a:t>
            </a:r>
            <a:endParaRPr lang="en-US" sz="1200" b="0" i="0" baseline="0" dirty="0" smtClean="0">
              <a:latin typeface="+mn-l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Align Middle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Send to Back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+mn-lt"/>
              </a:rPr>
              <a:t>To reproduce the button shapes on this slide, do the following: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Shapes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Basic Shapes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Oval </a:t>
            </a:r>
            <a:r>
              <a:rPr lang="en-US" sz="1200" b="0" i="0" baseline="0" dirty="0" smtClean="0">
                <a:latin typeface="+mn-lt"/>
              </a:rPr>
              <a:t>(first row, second option from the left). On the slide, drag to draw an oval.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oval.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Size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0.34”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0.34”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</a:t>
            </a:r>
            <a:r>
              <a:rPr lang="en-US" sz="1200" b="1" i="0" baseline="0" dirty="0" smtClean="0">
                <a:latin typeface="+mn-lt"/>
              </a:rPr>
              <a:t>More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Light 1 Outline, Colored Fill – Dark 1</a:t>
            </a:r>
            <a:r>
              <a:rPr lang="en-US" sz="1200" b="0" i="0" baseline="0" dirty="0" smtClean="0">
                <a:latin typeface="+mn-lt"/>
              </a:rPr>
              <a:t> (third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 launcher.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Fill</a:t>
            </a:r>
            <a:r>
              <a:rPr lang="en-US" sz="1200" b="0" i="0" baseline="0" dirty="0" smtClean="0">
                <a:latin typeface="+mn-lt"/>
              </a:rPr>
              <a:t> in the left pane. In the </a:t>
            </a:r>
            <a:r>
              <a:rPr lang="en-US" sz="1200" b="1" i="0" baseline="0" dirty="0" smtClean="0">
                <a:latin typeface="+mn-lt"/>
              </a:rPr>
              <a:t>Fill</a:t>
            </a:r>
            <a:r>
              <a:rPr lang="en-US" sz="1200" b="0" i="0" baseline="0" dirty="0" smtClean="0">
                <a:latin typeface="+mn-lt"/>
              </a:rPr>
              <a:t> pane, select </a:t>
            </a:r>
            <a:r>
              <a:rPr lang="en-US" sz="1200" b="1" i="0" baseline="0" dirty="0" smtClean="0">
                <a:latin typeface="+mn-lt"/>
              </a:rPr>
              <a:t>Solid Fill</a:t>
            </a:r>
            <a:r>
              <a:rPr lang="en-US" sz="1200" b="0" i="0" baseline="0" dirty="0" smtClean="0">
                <a:latin typeface="+mn-lt"/>
              </a:rPr>
              <a:t>. Click the button next to </a:t>
            </a:r>
            <a:r>
              <a:rPr lang="en-US" sz="1200" b="1" i="0" baseline="0" dirty="0" smtClean="0">
                <a:latin typeface="+mn-lt"/>
              </a:rPr>
              <a:t>Color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Theme Colors </a:t>
            </a: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Olive Green, Accent 3, Lighter 80</a:t>
            </a:r>
            <a:r>
              <a:rPr lang="en-US" sz="1200" b="1" i="0" baseline="0" dirty="0" smtClean="0">
                <a:latin typeface="+mn-lt"/>
                <a:ea typeface="Verdana"/>
                <a:cs typeface="Verdana"/>
              </a:rPr>
              <a:t>°</a:t>
            </a:r>
            <a:r>
              <a:rPr lang="en-US" sz="1200" b="1" i="0" baseline="0" dirty="0" smtClean="0">
                <a:latin typeface="+mn-lt"/>
              </a:rPr>
              <a:t> </a:t>
            </a:r>
            <a:r>
              <a:rPr lang="en-US" sz="1200" b="0" i="0" baseline="0" dirty="0" smtClean="0">
                <a:latin typeface="+mn-lt"/>
              </a:rPr>
              <a:t>(second row, seventh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Line Color</a:t>
            </a:r>
            <a:r>
              <a:rPr lang="en-US" sz="1200" b="0" i="0" baseline="0" dirty="0" smtClean="0">
                <a:latin typeface="+mn-lt"/>
              </a:rPr>
              <a:t> in the left pane. In the </a:t>
            </a:r>
            <a:r>
              <a:rPr lang="en-US" sz="1200" b="1" i="0" baseline="0" dirty="0" smtClean="0">
                <a:latin typeface="+mn-lt"/>
              </a:rPr>
              <a:t>Line Color</a:t>
            </a:r>
            <a:r>
              <a:rPr lang="en-US" sz="1200" b="0" i="0" baseline="0" dirty="0" smtClean="0">
                <a:latin typeface="+mn-lt"/>
              </a:rPr>
              <a:t> pane, select </a:t>
            </a:r>
            <a:r>
              <a:rPr lang="en-US" sz="1200" b="1" i="0" baseline="0" dirty="0" smtClean="0">
                <a:latin typeface="+mn-lt"/>
              </a:rPr>
              <a:t>No line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Shadow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pane, click the button next to </a:t>
            </a:r>
            <a:r>
              <a:rPr lang="en-US" sz="1200" b="1" i="0" baseline="0" dirty="0" smtClean="0">
                <a:latin typeface="+mn-lt"/>
              </a:rPr>
              <a:t>Presets</a:t>
            </a:r>
            <a:r>
              <a:rPr lang="en-US" sz="1200" b="0" i="0" baseline="0" dirty="0" smtClean="0">
                <a:latin typeface="+mn-lt"/>
              </a:rPr>
              <a:t>, under </a:t>
            </a:r>
            <a:r>
              <a:rPr lang="en-US" sz="1200" b="1" i="0" baseline="0" dirty="0" smtClean="0">
                <a:latin typeface="+mn-lt"/>
              </a:rPr>
              <a:t>Outer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Offset Bottom </a:t>
            </a:r>
            <a:r>
              <a:rPr lang="en-US" sz="1200" b="0" i="0" baseline="0" dirty="0" smtClean="0">
                <a:latin typeface="+mn-lt"/>
              </a:rPr>
              <a:t>(first row, second option from the left),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8.5 pt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°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3-D Format</a:t>
            </a:r>
            <a:r>
              <a:rPr lang="en-US" sz="1200" b="0" i="0" baseline="0" dirty="0" smtClean="0">
                <a:latin typeface="+mn-lt"/>
              </a:rPr>
              <a:t> in the left pane, and then do the following in the </a:t>
            </a:r>
            <a:r>
              <a:rPr lang="en-US" sz="1200" b="1" i="0" baseline="0" dirty="0" smtClean="0">
                <a:latin typeface="+mn-lt"/>
              </a:rPr>
              <a:t>3-D Format </a:t>
            </a:r>
            <a:r>
              <a:rPr lang="en-US" sz="1200" b="0" i="0" baseline="0" dirty="0" smtClean="0">
                <a:latin typeface="+mn-lt"/>
              </a:rPr>
              <a:t>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Bevel</a:t>
            </a:r>
            <a:r>
              <a:rPr lang="en-US" sz="1200" b="0" i="0" baseline="0" dirty="0" smtClean="0">
                <a:latin typeface="+mn-lt"/>
              </a:rPr>
              <a:t>, click the button next to </a:t>
            </a:r>
            <a:r>
              <a:rPr lang="en-US" sz="1200" b="1" i="0" baseline="0" dirty="0" smtClean="0">
                <a:latin typeface="+mn-lt"/>
              </a:rPr>
              <a:t>Top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Bevel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Art Deco</a:t>
            </a:r>
            <a:r>
              <a:rPr lang="en-US" sz="1200" b="0" i="0" baseline="0" dirty="0" smtClean="0">
                <a:latin typeface="+mn-lt"/>
              </a:rPr>
              <a:t> (third row, fourth option from the left). Next to </a:t>
            </a:r>
            <a:r>
              <a:rPr lang="en-US" sz="1200" b="1" i="0" baseline="0" dirty="0" smtClean="0">
                <a:latin typeface="+mn-lt"/>
              </a:rPr>
              <a:t>Top</a:t>
            </a:r>
            <a:r>
              <a:rPr lang="en-US" sz="1200" b="0" i="0" baseline="0" dirty="0" smtClean="0">
                <a:latin typeface="+mn-lt"/>
              </a:rPr>
              <a:t>, in the </a:t>
            </a:r>
            <a:r>
              <a:rPr lang="en-US" sz="1200" b="1" i="0" baseline="0" dirty="0" smtClean="0">
                <a:latin typeface="+mn-lt"/>
              </a:rPr>
              <a:t>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5 pt</a:t>
            </a:r>
            <a:r>
              <a:rPr lang="en-US" sz="1200" b="0" i="0" baseline="0" dirty="0" smtClean="0">
                <a:latin typeface="+mn-lt"/>
              </a:rPr>
              <a:t>, and in the </a:t>
            </a:r>
            <a:r>
              <a:rPr lang="en-US" sz="1200" b="1" i="0" baseline="0" dirty="0" smtClean="0">
                <a:latin typeface="+mn-lt"/>
              </a:rPr>
              <a:t>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5 pt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Contour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the left).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3.5 pt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Surface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Matte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 C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lick the button next to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Lighting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Neutral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third option from the left).</a:t>
            </a: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</a:t>
            </a:r>
            <a:r>
              <a:rPr lang="en-US" sz="1200" i="0" baseline="0" dirty="0" smtClean="0">
                <a:latin typeface="+mn-lt"/>
              </a:rPr>
              <a:t> the slide, s</a:t>
            </a:r>
            <a:r>
              <a:rPr lang="en-US" sz="1200" i="0" dirty="0" smtClean="0">
                <a:latin typeface="+mn-lt"/>
              </a:rPr>
              <a:t>elect the oval. </a:t>
            </a: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Size </a:t>
            </a:r>
            <a:r>
              <a:rPr lang="en-US" sz="1200" b="0" i="0" baseline="0" dirty="0" smtClean="0">
                <a:latin typeface="+mn-lt"/>
              </a:rPr>
              <a:t>group, click the </a:t>
            </a:r>
            <a:r>
              <a:rPr lang="en-US" sz="1200" b="1" i="0" baseline="0" dirty="0" smtClean="0">
                <a:latin typeface="+mn-lt"/>
              </a:rPr>
              <a:t>Size and Position </a:t>
            </a:r>
            <a:r>
              <a:rPr lang="en-US" sz="1200" b="0" i="0" baseline="0" dirty="0" smtClean="0">
                <a:latin typeface="+mn-lt"/>
              </a:rPr>
              <a:t>dialog box launcher. In the </a:t>
            </a:r>
            <a:r>
              <a:rPr lang="en-US" sz="1200" b="1" i="0" baseline="0" dirty="0" smtClean="0">
                <a:latin typeface="+mn-lt"/>
              </a:rPr>
              <a:t>Size and Position </a:t>
            </a:r>
            <a:r>
              <a:rPr lang="en-US" sz="1200" b="0" i="0" baseline="0" dirty="0" smtClean="0">
                <a:latin typeface="+mn-lt"/>
              </a:rPr>
              <a:t>dialog box, on the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b="0" i="0" baseline="0" dirty="0" smtClean="0">
                <a:latin typeface="+mn-lt"/>
              </a:rPr>
              <a:t> tab,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Horizontal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2.98”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Vertical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1.5”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Select the oval.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Clipboard</a:t>
            </a:r>
            <a:r>
              <a:rPr lang="en-US" sz="1200" i="0" baseline="0" dirty="0" smtClean="0">
                <a:latin typeface="+mn-lt"/>
              </a:rPr>
              <a:t> group, click the arrow under </a:t>
            </a:r>
            <a:r>
              <a:rPr lang="en-US" sz="1200" b="1" i="0" baseline="0" dirty="0" smtClean="0">
                <a:latin typeface="+mn-lt"/>
              </a:rPr>
              <a:t>Paste</a:t>
            </a:r>
            <a:r>
              <a:rPr lang="en-US" sz="120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Duplicate</a:t>
            </a:r>
            <a:r>
              <a:rPr lang="en-US" sz="120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duplicate oval.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Size </a:t>
            </a:r>
            <a:r>
              <a:rPr lang="en-US" sz="1200" b="0" i="0" baseline="0" dirty="0" smtClean="0">
                <a:latin typeface="+mn-lt"/>
              </a:rPr>
              <a:t>group, click the </a:t>
            </a:r>
            <a:r>
              <a:rPr lang="en-US" sz="1200" b="1" i="0" baseline="0" dirty="0" smtClean="0">
                <a:latin typeface="+mn-lt"/>
              </a:rPr>
              <a:t>Size and Position </a:t>
            </a:r>
            <a:r>
              <a:rPr lang="en-US" sz="1200" b="0" i="0" baseline="0" dirty="0" smtClean="0">
                <a:latin typeface="+mn-lt"/>
              </a:rPr>
              <a:t>dialog box launcher. In the </a:t>
            </a:r>
            <a:r>
              <a:rPr lang="en-US" sz="1200" b="1" i="0" baseline="0" dirty="0" smtClean="0">
                <a:latin typeface="+mn-lt"/>
              </a:rPr>
              <a:t>Size and Position </a:t>
            </a:r>
            <a:r>
              <a:rPr lang="en-US" sz="1200" b="0" i="0" baseline="0" dirty="0" smtClean="0">
                <a:latin typeface="+mn-lt"/>
              </a:rPr>
              <a:t>dialog box, on the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b="0" i="0" baseline="0" dirty="0" smtClean="0">
                <a:latin typeface="+mn-lt"/>
              </a:rPr>
              <a:t> tab,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Horizontal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3.52”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Vertical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2.98”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Repeat step 9 two more times, for a total of four ovals. </a:t>
            </a: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Size </a:t>
            </a:r>
            <a:r>
              <a:rPr lang="en-US" sz="1200" b="0" i="0" baseline="0" dirty="0" smtClean="0">
                <a:latin typeface="+mn-lt"/>
              </a:rPr>
              <a:t>group, click the </a:t>
            </a:r>
            <a:r>
              <a:rPr lang="en-US" sz="1200" b="1" i="0" baseline="0" dirty="0" smtClean="0">
                <a:latin typeface="+mn-lt"/>
              </a:rPr>
              <a:t>Size and Position </a:t>
            </a:r>
            <a:r>
              <a:rPr lang="en-US" sz="1200" b="0" i="0" baseline="0" dirty="0" smtClean="0">
                <a:latin typeface="+mn-lt"/>
              </a:rPr>
              <a:t>dialog box launcher. </a:t>
            </a: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Size and Position </a:t>
            </a:r>
            <a:r>
              <a:rPr lang="en-US" sz="1200" i="0" baseline="0" dirty="0" smtClean="0">
                <a:latin typeface="+mn-lt"/>
              </a:rPr>
              <a:t>dialog box, on the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tab, do the following to position the third and fourth ovals: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Select the third oval on the slide, and then enter </a:t>
            </a:r>
            <a:r>
              <a:rPr lang="en-US" sz="1200" b="1" i="0" baseline="0" dirty="0" smtClean="0">
                <a:latin typeface="+mn-lt"/>
              </a:rPr>
              <a:t>3.52” </a:t>
            </a:r>
            <a:r>
              <a:rPr lang="en-US" sz="1200" b="0" i="0" baseline="0" dirty="0" smtClean="0">
                <a:latin typeface="+mn-lt"/>
              </a:rPr>
              <a:t>in the</a:t>
            </a:r>
            <a:r>
              <a:rPr lang="en-US" sz="1200" i="0" baseline="0" dirty="0" smtClean="0">
                <a:latin typeface="+mn-lt"/>
              </a:rPr>
              <a:t> </a:t>
            </a:r>
            <a:r>
              <a:rPr lang="en-US" sz="1200" b="1" i="0" baseline="0" dirty="0" smtClean="0">
                <a:latin typeface="+mn-lt"/>
              </a:rPr>
              <a:t>Horizontal</a:t>
            </a:r>
            <a:r>
              <a:rPr lang="en-US" sz="1200" i="0" baseline="0" dirty="0" smtClean="0">
                <a:latin typeface="+mn-lt"/>
              </a:rPr>
              <a:t> box and </a:t>
            </a:r>
            <a:r>
              <a:rPr lang="en-US" sz="1200" b="1" i="0" baseline="0" dirty="0" smtClean="0">
                <a:latin typeface="+mn-lt"/>
              </a:rPr>
              <a:t>4.27” </a:t>
            </a:r>
            <a:r>
              <a:rPr lang="en-US" sz="1200" b="0" i="0" baseline="0" dirty="0" smtClean="0">
                <a:latin typeface="+mn-lt"/>
              </a:rPr>
              <a:t>in the</a:t>
            </a:r>
            <a:r>
              <a:rPr lang="en-US" sz="1200" b="1" i="0" baseline="0" dirty="0" smtClean="0">
                <a:latin typeface="+mn-lt"/>
              </a:rPr>
              <a:t> Vertical </a:t>
            </a:r>
            <a:r>
              <a:rPr lang="en-US" sz="1200" b="0" i="0" baseline="0" dirty="0" smtClean="0">
                <a:latin typeface="+mn-lt"/>
              </a:rPr>
              <a:t>box.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Select the fourth oval on the slide, and then enter </a:t>
            </a:r>
            <a:r>
              <a:rPr lang="en-US" sz="1200" b="1" i="0" baseline="0" dirty="0" smtClean="0">
                <a:latin typeface="+mn-lt"/>
              </a:rPr>
              <a:t>2.99” </a:t>
            </a:r>
            <a:r>
              <a:rPr lang="en-US" sz="1200" b="0" i="0" baseline="0" dirty="0" smtClean="0">
                <a:latin typeface="+mn-lt"/>
              </a:rPr>
              <a:t>in the</a:t>
            </a:r>
            <a:r>
              <a:rPr lang="en-US" sz="1200" i="0" baseline="0" dirty="0" smtClean="0">
                <a:latin typeface="+mn-lt"/>
              </a:rPr>
              <a:t> </a:t>
            </a:r>
            <a:r>
              <a:rPr lang="en-US" sz="1200" b="1" i="0" baseline="0" dirty="0" smtClean="0">
                <a:latin typeface="+mn-lt"/>
              </a:rPr>
              <a:t>Horizontal</a:t>
            </a:r>
            <a:r>
              <a:rPr lang="en-US" sz="1200" i="0" baseline="0" dirty="0" smtClean="0">
                <a:latin typeface="+mn-lt"/>
              </a:rPr>
              <a:t> box and </a:t>
            </a:r>
            <a:r>
              <a:rPr lang="en-US" sz="1200" b="1" i="0" baseline="0" dirty="0" smtClean="0">
                <a:latin typeface="+mn-lt"/>
              </a:rPr>
              <a:t>5.66” </a:t>
            </a:r>
            <a:r>
              <a:rPr lang="en-US" sz="1200" b="0" i="0" baseline="0" dirty="0" smtClean="0">
                <a:latin typeface="+mn-lt"/>
              </a:rPr>
              <a:t>in the</a:t>
            </a:r>
            <a:r>
              <a:rPr lang="en-US" sz="1200" b="1" i="0" baseline="0" dirty="0" smtClean="0">
                <a:latin typeface="+mn-lt"/>
              </a:rPr>
              <a:t> Vertical </a:t>
            </a:r>
            <a:r>
              <a:rPr lang="en-US" sz="1200" b="0" i="0" baseline="0" dirty="0" smtClean="0">
                <a:latin typeface="+mn-lt"/>
              </a:rPr>
              <a:t>box.</a:t>
            </a:r>
            <a:endParaRPr lang="en-US" sz="120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+mn-lt"/>
              </a:rPr>
              <a:t>To reproduce the text on this slide, do the following:</a:t>
            </a:r>
            <a:endParaRPr lang="en-US" sz="1200" i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</a:t>
            </a:r>
            <a:r>
              <a:rPr lang="en-US" sz="1200" i="0" baseline="0" dirty="0" smtClean="0">
                <a:latin typeface="+mn-lt"/>
              </a:rPr>
              <a:t> the </a:t>
            </a:r>
            <a:r>
              <a:rPr lang="en-US" sz="1200" b="1" i="0" baseline="0" dirty="0" smtClean="0">
                <a:latin typeface="+mn-lt"/>
              </a:rPr>
              <a:t>Insert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Text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Text Box</a:t>
            </a:r>
            <a:r>
              <a:rPr lang="en-US" sz="1200" i="0" baseline="0" dirty="0" smtClean="0">
                <a:latin typeface="+mn-lt"/>
              </a:rPr>
              <a:t>, and then on the slide, drag to draw the text box.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Enter text in the text box and select the text. O</a:t>
            </a:r>
            <a:r>
              <a:rPr lang="en-US" sz="1200" i="0" dirty="0" smtClean="0">
                <a:latin typeface="+mn-lt"/>
              </a:rPr>
              <a:t>n the </a:t>
            </a:r>
            <a:r>
              <a:rPr lang="en-US" sz="1200" b="1" i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Font</a:t>
            </a:r>
            <a:r>
              <a:rPr lang="en-US" sz="1200" i="0" baseline="0" dirty="0" smtClean="0">
                <a:latin typeface="+mn-lt"/>
              </a:rPr>
              <a:t> group, do the following: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Font </a:t>
            </a:r>
            <a:r>
              <a:rPr lang="en-US" sz="1200" i="0" baseline="0" dirty="0" smtClean="0">
                <a:latin typeface="+mn-lt"/>
              </a:rPr>
              <a:t>list, select </a:t>
            </a:r>
            <a:r>
              <a:rPr lang="en-US" sz="1200" b="1" i="0" baseline="0" dirty="0" smtClean="0">
                <a:latin typeface="+mn-lt"/>
              </a:rPr>
              <a:t>Corbel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Font Size </a:t>
            </a:r>
            <a:r>
              <a:rPr lang="en-US" sz="1200" i="0" baseline="0" dirty="0" smtClean="0">
                <a:latin typeface="+mn-lt"/>
              </a:rPr>
              <a:t>list, select </a:t>
            </a:r>
            <a:r>
              <a:rPr lang="en-US" sz="1200" b="1" i="0" baseline="0" dirty="0" smtClean="0">
                <a:latin typeface="+mn-lt"/>
              </a:rPr>
              <a:t>22</a:t>
            </a:r>
            <a:r>
              <a:rPr lang="en-US" sz="1200" b="0" i="0" baseline="0" dirty="0" smtClean="0">
                <a:latin typeface="+mn-lt"/>
              </a:rPr>
              <a:t>.</a:t>
            </a:r>
            <a:r>
              <a:rPr lang="en-US" sz="1200" b="1" i="0" baseline="0" dirty="0" smtClean="0">
                <a:latin typeface="+mn-lt"/>
              </a:rPr>
              <a:t> </a:t>
            </a:r>
            <a:endParaRPr lang="en-US" sz="1200" i="0" baseline="0" dirty="0" smtClean="0">
              <a:latin typeface="+mn-l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Click the arrow next to </a:t>
            </a:r>
            <a:r>
              <a:rPr lang="en-US" sz="1200" b="1" i="0" baseline="0" dirty="0" smtClean="0">
                <a:latin typeface="+mn-lt"/>
              </a:rPr>
              <a:t>Font Color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Theme Colors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White, Background 1, Darker 50% </a:t>
            </a:r>
            <a:r>
              <a:rPr lang="en-US" sz="1200" b="0" i="0" baseline="0" dirty="0" smtClean="0">
                <a:latin typeface="+mn-lt"/>
              </a:rPr>
              <a:t>(sixth row, first option from the left).</a:t>
            </a:r>
            <a:endParaRPr lang="en-US" sz="120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Paragraph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Align Text Left </a:t>
            </a:r>
            <a:r>
              <a:rPr lang="en-US" sz="1200" i="0" baseline="0" dirty="0" smtClean="0">
                <a:latin typeface="+mn-lt"/>
              </a:rPr>
              <a:t>to align the text left in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On the slide, drag the text box to the right of the first oval.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Select the text box. </a:t>
            </a:r>
            <a:r>
              <a:rPr lang="en-US" sz="1200" b="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Clipboard </a:t>
            </a:r>
            <a:r>
              <a:rPr lang="en-US" sz="1200" b="0" i="0" baseline="0" dirty="0" smtClean="0">
                <a:latin typeface="+mn-lt"/>
              </a:rPr>
              <a:t>group, click the arrow under </a:t>
            </a:r>
            <a:r>
              <a:rPr lang="en-US" sz="1200" b="1" i="0" baseline="0" dirty="0" smtClean="0">
                <a:latin typeface="+mn-lt"/>
              </a:rPr>
              <a:t>Paste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Duplicate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in the text box and edit the text.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Drag the second text box to the right of the second oval.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Repeat steps 5-7 to create the third and fourth text boxes, dragging them to the right of the third and fourth ovals. </a:t>
            </a:r>
          </a:p>
          <a:p>
            <a:endParaRPr lang="en-US" sz="1200" i="1" baseline="0" dirty="0" smtClean="0">
              <a:latin typeface="+mn-lt"/>
            </a:endParaRPr>
          </a:p>
          <a:p>
            <a:endParaRPr lang="en-US" sz="1200" i="1" baseline="0" dirty="0" smtClean="0">
              <a:latin typeface="+mn-lt"/>
            </a:endParaRPr>
          </a:p>
          <a:p>
            <a:r>
              <a:rPr lang="en-US" sz="1200" baseline="0" dirty="0" smtClean="0">
                <a:latin typeface="+mn-lt"/>
              </a:rPr>
              <a:t>To reproduce the animation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>
                <a:latin typeface="+mn-lt"/>
              </a:rPr>
              <a:t>On</a:t>
            </a:r>
            <a:r>
              <a:rPr lang="en-US" sz="1200" baseline="0" dirty="0" smtClean="0">
                <a:latin typeface="+mn-lt"/>
              </a:rPr>
              <a:t> the </a:t>
            </a:r>
            <a:r>
              <a:rPr lang="en-US" sz="1200" b="1" baseline="0" dirty="0" smtClean="0">
                <a:latin typeface="+mn-lt"/>
              </a:rPr>
              <a:t>Animations</a:t>
            </a:r>
            <a:r>
              <a:rPr lang="en-US" sz="1200" b="0" baseline="0" dirty="0" smtClean="0">
                <a:latin typeface="+mn-lt"/>
              </a:rPr>
              <a:t> tab, in the </a:t>
            </a:r>
            <a:r>
              <a:rPr lang="en-US" sz="1200" b="1" baseline="0" dirty="0" smtClean="0">
                <a:latin typeface="+mn-lt"/>
              </a:rPr>
              <a:t>Animations</a:t>
            </a:r>
            <a:r>
              <a:rPr lang="en-US" sz="1200" b="0" baseline="0" dirty="0" smtClean="0">
                <a:latin typeface="+mn-lt"/>
              </a:rPr>
              <a:t> group, click </a:t>
            </a:r>
            <a:r>
              <a:rPr lang="en-US" sz="1200" b="1" baseline="0" dirty="0" smtClean="0">
                <a:latin typeface="+mn-lt"/>
              </a:rPr>
              <a:t>Custom Animation</a:t>
            </a:r>
            <a:r>
              <a:rPr lang="en-US" sz="1200" b="0" baseline="0" dirty="0" smtClean="0">
                <a:latin typeface="+mn-lt"/>
              </a:rPr>
              <a:t>.</a:t>
            </a:r>
            <a:endParaRPr lang="en-US" sz="120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>
                <a:latin typeface="+mn-lt"/>
              </a:rPr>
              <a:t>On the </a:t>
            </a:r>
            <a:r>
              <a:rPr lang="en-US" sz="1200" b="1" dirty="0" smtClean="0">
                <a:latin typeface="+mn-lt"/>
              </a:rPr>
              <a:t>Home</a:t>
            </a:r>
            <a:r>
              <a:rPr lang="en-US" sz="1200" dirty="0" smtClean="0">
                <a:latin typeface="+mn-lt"/>
              </a:rPr>
              <a:t> tab, in the </a:t>
            </a:r>
            <a:r>
              <a:rPr lang="en-US" sz="1200" b="1" dirty="0" smtClean="0">
                <a:latin typeface="+mn-lt"/>
              </a:rPr>
              <a:t>Editing</a:t>
            </a:r>
            <a:r>
              <a:rPr lang="en-US" sz="1200" dirty="0" smtClean="0">
                <a:latin typeface="+mn-lt"/>
              </a:rPr>
              <a:t> group, click </a:t>
            </a:r>
            <a:r>
              <a:rPr lang="en-US" sz="1200" b="1" dirty="0" smtClean="0">
                <a:latin typeface="+mn-lt"/>
              </a:rPr>
              <a:t>Select</a:t>
            </a:r>
            <a:r>
              <a:rPr lang="en-US" sz="1200" dirty="0" smtClean="0">
                <a:latin typeface="+mn-lt"/>
              </a:rPr>
              <a:t>, and then click </a:t>
            </a:r>
            <a:r>
              <a:rPr lang="en-US" sz="1200" b="1" dirty="0" smtClean="0">
                <a:latin typeface="+mn-lt"/>
              </a:rPr>
              <a:t>Selection Pane</a:t>
            </a:r>
            <a:r>
              <a:rPr lang="en-US" sz="1200" dirty="0" smtClean="0">
                <a:latin typeface="+mn-lt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Selection and Visibility</a:t>
            </a:r>
            <a:r>
              <a:rPr lang="en-US" sz="1200" b="0" baseline="0" dirty="0" smtClean="0">
                <a:latin typeface="+mn-lt"/>
              </a:rPr>
              <a:t> pane, select the rectangle </a:t>
            </a:r>
            <a:r>
              <a:rPr lang="en-US" sz="1200" b="0" i="0" baseline="0" dirty="0" smtClean="0">
                <a:latin typeface="+mn-lt"/>
              </a:rPr>
              <a:t>group. </a:t>
            </a:r>
            <a:r>
              <a:rPr lang="en-US" sz="1200" b="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Custom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Animation</a:t>
            </a:r>
            <a:r>
              <a:rPr lang="en-US" sz="1200" baseline="0" dirty="0" smtClean="0">
                <a:latin typeface="+mn-lt"/>
              </a:rPr>
              <a:t> task pane,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>
                <a:latin typeface="+mn-lt"/>
              </a:rPr>
              <a:t>Click </a:t>
            </a:r>
            <a:r>
              <a:rPr lang="en-US" sz="1200" b="1" baseline="0" dirty="0" smtClean="0">
                <a:latin typeface="+mn-lt"/>
              </a:rPr>
              <a:t>Add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Effect</a:t>
            </a:r>
            <a:r>
              <a:rPr lang="en-US" sz="1200" baseline="0" dirty="0" smtClean="0">
                <a:latin typeface="+mn-lt"/>
              </a:rPr>
              <a:t>, point to </a:t>
            </a:r>
            <a:r>
              <a:rPr lang="en-US" sz="1200" b="1" baseline="0" dirty="0" smtClean="0">
                <a:latin typeface="+mn-lt"/>
              </a:rPr>
              <a:t>Emphasis</a:t>
            </a:r>
            <a:r>
              <a:rPr lang="en-US" sz="1200" b="0" baseline="0" dirty="0" smtClean="0">
                <a:latin typeface="+mn-lt"/>
              </a:rPr>
              <a:t>, and then click </a:t>
            </a:r>
            <a:r>
              <a:rPr lang="en-US" sz="1200" b="1" baseline="0" dirty="0" smtClean="0">
                <a:latin typeface="+mn-lt"/>
              </a:rPr>
              <a:t>More Effects</a:t>
            </a:r>
            <a:r>
              <a:rPr lang="en-US" sz="1200" b="0" baseline="0" dirty="0" smtClean="0">
                <a:latin typeface="+mn-lt"/>
              </a:rPr>
              <a:t>. In the </a:t>
            </a:r>
            <a:r>
              <a:rPr lang="en-US" sz="1200" b="1" baseline="0" dirty="0" smtClean="0">
                <a:latin typeface="+mn-lt"/>
              </a:rPr>
              <a:t>Add Emphasis Effect </a:t>
            </a:r>
            <a:r>
              <a:rPr lang="en-US" sz="1200" b="0" baseline="0" dirty="0" smtClean="0">
                <a:latin typeface="+mn-lt"/>
              </a:rPr>
              <a:t>dialog box, under </a:t>
            </a:r>
            <a:r>
              <a:rPr lang="en-US" sz="1200" b="1" baseline="0" dirty="0" smtClean="0">
                <a:latin typeface="+mn-lt"/>
              </a:rPr>
              <a:t>Basic</a:t>
            </a:r>
            <a:r>
              <a:rPr lang="en-US" sz="1200" b="0" baseline="0" dirty="0" smtClean="0">
                <a:latin typeface="+mn-lt"/>
              </a:rPr>
              <a:t>, click </a:t>
            </a:r>
            <a:r>
              <a:rPr lang="en-US" sz="1200" b="1" baseline="0" dirty="0" smtClean="0">
                <a:latin typeface="+mn-lt"/>
              </a:rPr>
              <a:t>Spin</a:t>
            </a:r>
            <a:r>
              <a:rPr lang="en-US" sz="1200" b="0" baseline="0" dirty="0" smtClean="0">
                <a:latin typeface="+mn-lt"/>
              </a:rPr>
              <a:t>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>
                <a:latin typeface="+mn-lt"/>
              </a:rPr>
              <a:t>Select the animation effect (spin effect for the rectangle group). U</a:t>
            </a:r>
            <a:r>
              <a:rPr lang="en-US" sz="1200" baseline="0" dirty="0" smtClean="0">
                <a:latin typeface="+mn-lt"/>
              </a:rPr>
              <a:t>nder </a:t>
            </a:r>
            <a:r>
              <a:rPr lang="en-US" sz="1200" b="1" dirty="0" smtClean="0">
                <a:latin typeface="+mn-lt"/>
              </a:rPr>
              <a:t>Modify:</a:t>
            </a:r>
            <a:r>
              <a:rPr lang="en-US" sz="1200" b="1" baseline="0" dirty="0" smtClean="0">
                <a:latin typeface="+mn-lt"/>
              </a:rPr>
              <a:t> Spin</a:t>
            </a:r>
            <a:r>
              <a:rPr lang="en-US" sz="1200" b="0" baseline="0" dirty="0" smtClean="0">
                <a:latin typeface="+mn-lt"/>
              </a:rPr>
              <a:t>,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baseline="0" dirty="0" smtClean="0">
                <a:latin typeface="+mn-lt"/>
              </a:rPr>
              <a:t>In the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dirty="0" smtClean="0">
                <a:latin typeface="+mn-lt"/>
              </a:rPr>
              <a:t>Start</a:t>
            </a:r>
            <a:r>
              <a:rPr lang="en-US" sz="1200" baseline="0" dirty="0" smtClean="0">
                <a:latin typeface="+mn-lt"/>
              </a:rPr>
              <a:t> list, select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b="1" dirty="0" smtClean="0">
                <a:latin typeface="+mn-lt"/>
              </a:rPr>
              <a:t>With Previous</a:t>
            </a:r>
            <a:r>
              <a:rPr lang="en-US" sz="1200" b="0" dirty="0" smtClean="0">
                <a:latin typeface="+mn-lt"/>
              </a:rPr>
              <a:t>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dirty="0" smtClean="0">
                <a:latin typeface="+mn-lt"/>
              </a:rPr>
              <a:t>In the </a:t>
            </a:r>
            <a:r>
              <a:rPr lang="en-US" sz="1200" b="1" dirty="0" smtClean="0">
                <a:latin typeface="+mn-lt"/>
              </a:rPr>
              <a:t>Amount </a:t>
            </a:r>
            <a:r>
              <a:rPr lang="en-US" sz="1200" b="0" dirty="0" smtClean="0">
                <a:latin typeface="+mn-lt"/>
              </a:rPr>
              <a:t>list,</a:t>
            </a:r>
            <a:r>
              <a:rPr lang="en-US" sz="1200" b="0" baseline="0" dirty="0" smtClean="0">
                <a:latin typeface="+mn-lt"/>
              </a:rPr>
              <a:t> in the </a:t>
            </a:r>
            <a:r>
              <a:rPr lang="en-US" sz="1200" b="1" baseline="0" dirty="0" smtClean="0">
                <a:latin typeface="+mn-lt"/>
              </a:rPr>
              <a:t>Custom</a:t>
            </a:r>
            <a:r>
              <a:rPr lang="en-US" sz="1200" b="0" baseline="0" dirty="0" smtClean="0">
                <a:latin typeface="+mn-lt"/>
              </a:rPr>
              <a:t> box, enter </a:t>
            </a:r>
            <a:r>
              <a:rPr lang="en-US" sz="1200" b="1" baseline="0" dirty="0" smtClean="0">
                <a:latin typeface="+mn-lt"/>
              </a:rPr>
              <a:t>123</a:t>
            </a:r>
            <a:r>
              <a:rPr lang="en-US" sz="1200" b="1" baseline="0" dirty="0" smtClean="0">
                <a:latin typeface="+mn-lt"/>
                <a:ea typeface="Verdana"/>
                <a:cs typeface="Verdana"/>
              </a:rPr>
              <a:t>°</a:t>
            </a:r>
            <a:r>
              <a:rPr lang="en-US" sz="1200" b="0" baseline="0" dirty="0" smtClean="0">
                <a:latin typeface="+mn-lt"/>
                <a:ea typeface="Verdana"/>
                <a:cs typeface="Verdana"/>
              </a:rPr>
              <a:t>,</a:t>
            </a:r>
            <a:r>
              <a:rPr lang="en-US" sz="1200" b="1" baseline="0" dirty="0" smtClean="0">
                <a:latin typeface="+mn-lt"/>
                <a:ea typeface="Verdana"/>
                <a:cs typeface="Verdana"/>
              </a:rPr>
              <a:t> </a:t>
            </a:r>
            <a:r>
              <a:rPr lang="en-US" sz="1200" b="0" baseline="0" dirty="0" smtClean="0">
                <a:latin typeface="+mn-lt"/>
              </a:rPr>
              <a:t>and then press ENTER. </a:t>
            </a:r>
            <a:r>
              <a:rPr lang="en-US" sz="1200" b="0" baseline="0" dirty="0" smtClean="0">
                <a:latin typeface="+mn-lt"/>
                <a:ea typeface="+mn-ea"/>
                <a:cs typeface="+mn-cs"/>
              </a:rPr>
              <a:t>Also in the </a:t>
            </a:r>
            <a:r>
              <a:rPr lang="en-US" sz="1200" b="1" baseline="0" dirty="0" smtClean="0">
                <a:latin typeface="+mn-lt"/>
                <a:ea typeface="+mn-ea"/>
                <a:cs typeface="+mn-cs"/>
              </a:rPr>
              <a:t>Amount</a:t>
            </a:r>
            <a:r>
              <a:rPr lang="en-US" sz="1200" b="0" baseline="0" dirty="0" smtClean="0">
                <a:latin typeface="+mn-lt"/>
                <a:ea typeface="+mn-ea"/>
                <a:cs typeface="+mn-cs"/>
              </a:rPr>
              <a:t> list, click</a:t>
            </a:r>
            <a:r>
              <a:rPr lang="en-US" sz="1200" b="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Counterclockwise</a:t>
            </a:r>
            <a:r>
              <a:rPr lang="en-US" sz="1200" b="0" baseline="0" dirty="0" smtClean="0">
                <a:latin typeface="+mn-lt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baseline="0" dirty="0" smtClean="0">
                <a:latin typeface="+mn-lt"/>
              </a:rPr>
              <a:t>I</a:t>
            </a:r>
            <a:r>
              <a:rPr lang="en-US" sz="1200" dirty="0" smtClean="0">
                <a:latin typeface="+mn-lt"/>
              </a:rPr>
              <a:t>n the </a:t>
            </a:r>
            <a:r>
              <a:rPr lang="en-US" sz="1200" b="1" dirty="0" smtClean="0">
                <a:latin typeface="+mn-lt"/>
              </a:rPr>
              <a:t>Speed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baseline="0" dirty="0" smtClean="0">
                <a:latin typeface="+mn-lt"/>
              </a:rPr>
              <a:t>list</a:t>
            </a:r>
            <a:r>
              <a:rPr lang="en-US" sz="1200" dirty="0" smtClean="0">
                <a:latin typeface="+mn-lt"/>
              </a:rPr>
              <a:t>, select </a:t>
            </a:r>
            <a:r>
              <a:rPr lang="en-US" sz="1200" b="1" dirty="0" smtClean="0">
                <a:latin typeface="+mn-lt"/>
              </a:rPr>
              <a:t>Fast</a:t>
            </a:r>
            <a:r>
              <a:rPr lang="en-US" sz="1200" dirty="0" smtClean="0">
                <a:latin typeface="+mn-lt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>
                <a:latin typeface="+mn-lt"/>
              </a:rPr>
              <a:t>On the slide, select the first oval. In the </a:t>
            </a:r>
            <a:r>
              <a:rPr lang="en-US" sz="1200" b="1" baseline="0" dirty="0" smtClean="0">
                <a:latin typeface="+mn-lt"/>
              </a:rPr>
              <a:t>Custom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Animation</a:t>
            </a:r>
            <a:r>
              <a:rPr lang="en-US" sz="1200" baseline="0" dirty="0" smtClean="0">
                <a:latin typeface="+mn-lt"/>
              </a:rPr>
              <a:t> task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Click </a:t>
            </a:r>
            <a:r>
              <a:rPr lang="en-US" sz="1200" b="1" baseline="0" dirty="0" smtClean="0">
                <a:latin typeface="+mn-lt"/>
              </a:rPr>
              <a:t>Add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Effect</a:t>
            </a:r>
            <a:r>
              <a:rPr lang="en-US" sz="1200" baseline="0" dirty="0" smtClean="0">
                <a:latin typeface="+mn-lt"/>
              </a:rPr>
              <a:t>, point to </a:t>
            </a:r>
            <a:r>
              <a:rPr lang="en-US" sz="1200" b="1" baseline="0" dirty="0" smtClean="0">
                <a:latin typeface="+mn-lt"/>
              </a:rPr>
              <a:t>Emphasis</a:t>
            </a:r>
            <a:r>
              <a:rPr lang="en-US" sz="1200" b="0" baseline="0" dirty="0" smtClean="0">
                <a:latin typeface="+mn-lt"/>
              </a:rPr>
              <a:t>, and then click </a:t>
            </a:r>
            <a:r>
              <a:rPr lang="en-US" sz="1200" b="1" baseline="0" dirty="0" smtClean="0">
                <a:latin typeface="+mn-lt"/>
              </a:rPr>
              <a:t>More Effects</a:t>
            </a:r>
            <a:r>
              <a:rPr lang="en-US" sz="1200" b="0" baseline="0" dirty="0" smtClean="0">
                <a:latin typeface="+mn-lt"/>
              </a:rPr>
              <a:t>. In the </a:t>
            </a:r>
            <a:r>
              <a:rPr lang="en-US" sz="1200" b="1" baseline="0" dirty="0" smtClean="0">
                <a:latin typeface="+mn-lt"/>
              </a:rPr>
              <a:t>Add Emphasis Effect </a:t>
            </a:r>
            <a:r>
              <a:rPr lang="en-US" sz="1200" b="0" baseline="0" dirty="0" smtClean="0">
                <a:latin typeface="+mn-lt"/>
              </a:rPr>
              <a:t>dialog box, under </a:t>
            </a:r>
            <a:r>
              <a:rPr lang="en-US" sz="1200" b="1" baseline="0" dirty="0" smtClean="0">
                <a:latin typeface="+mn-lt"/>
              </a:rPr>
              <a:t>Basic</a:t>
            </a:r>
            <a:r>
              <a:rPr lang="en-US" sz="1200" b="0" baseline="0" dirty="0" smtClean="0">
                <a:latin typeface="+mn-lt"/>
              </a:rPr>
              <a:t>, click </a:t>
            </a:r>
            <a:r>
              <a:rPr lang="en-US" sz="1200" b="1" baseline="0" dirty="0" smtClean="0">
                <a:latin typeface="+mn-lt"/>
              </a:rPr>
              <a:t>Change Fill Color</a:t>
            </a:r>
            <a:r>
              <a:rPr lang="en-US" sz="1200" b="0" baseline="0" dirty="0" smtClean="0">
                <a:latin typeface="+mn-lt"/>
              </a:rPr>
              <a:t>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>
                <a:latin typeface="+mn-lt"/>
              </a:rPr>
              <a:t>Select the second animation effect (change fill color effect for the first oval). Under </a:t>
            </a:r>
            <a:r>
              <a:rPr lang="en-US" sz="1200" b="1" baseline="0" dirty="0" smtClean="0">
                <a:latin typeface="+mn-lt"/>
              </a:rPr>
              <a:t>Modify: Change Fill Color</a:t>
            </a:r>
            <a:r>
              <a:rPr lang="en-US" sz="1200" b="0" baseline="0" dirty="0" smtClean="0">
                <a:latin typeface="+mn-lt"/>
              </a:rPr>
              <a:t>,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Start</a:t>
            </a:r>
            <a:r>
              <a:rPr lang="en-US" sz="1200" b="0" baseline="0" dirty="0" smtClean="0">
                <a:latin typeface="+mn-lt"/>
              </a:rPr>
              <a:t> </a:t>
            </a:r>
            <a:r>
              <a:rPr lang="en-US" sz="1200" baseline="0" dirty="0" smtClean="0">
                <a:latin typeface="+mn-lt"/>
              </a:rPr>
              <a:t>list</a:t>
            </a:r>
            <a:r>
              <a:rPr lang="en-US" sz="1200" b="0" baseline="0" dirty="0" smtClean="0">
                <a:latin typeface="+mn-lt"/>
              </a:rPr>
              <a:t>, select </a:t>
            </a:r>
            <a:r>
              <a:rPr lang="en-US" sz="1200" b="1" baseline="0" dirty="0" smtClean="0">
                <a:latin typeface="+mn-lt"/>
              </a:rPr>
              <a:t>After Previous</a:t>
            </a:r>
            <a:r>
              <a:rPr lang="en-US" sz="1200" b="0" baseline="0" dirty="0" smtClean="0">
                <a:latin typeface="+mn-lt"/>
              </a:rPr>
              <a:t>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Fill Color </a:t>
            </a:r>
            <a:r>
              <a:rPr lang="en-US" sz="1200" b="0" baseline="0" dirty="0" smtClean="0">
                <a:latin typeface="+mn-lt"/>
              </a:rPr>
              <a:t>list, click </a:t>
            </a:r>
            <a:r>
              <a:rPr lang="en-US" sz="1200" b="1" baseline="0" dirty="0" smtClean="0">
                <a:latin typeface="+mn-lt"/>
              </a:rPr>
              <a:t>More Colors</a:t>
            </a:r>
            <a:r>
              <a:rPr lang="en-US" sz="1200" b="0" baseline="0" dirty="0" smtClean="0">
                <a:latin typeface="+mn-lt"/>
              </a:rPr>
              <a:t>. In the </a:t>
            </a:r>
            <a:r>
              <a:rPr lang="en-US" sz="1200" b="1" baseline="0" dirty="0" smtClean="0">
                <a:latin typeface="+mn-lt"/>
              </a:rPr>
              <a:t>Colors</a:t>
            </a:r>
            <a:r>
              <a:rPr lang="en-US" sz="1200" b="0" baseline="0" dirty="0" smtClean="0">
                <a:latin typeface="+mn-lt"/>
              </a:rPr>
              <a:t> dialog box, on the </a:t>
            </a:r>
            <a:r>
              <a:rPr lang="en-US" sz="1200" b="1" baseline="0" dirty="0" smtClean="0">
                <a:latin typeface="+mn-lt"/>
              </a:rPr>
              <a:t>Custom</a:t>
            </a:r>
            <a:r>
              <a:rPr lang="en-US" sz="1200" b="0" baseline="0" dirty="0" smtClean="0">
                <a:latin typeface="+mn-lt"/>
              </a:rPr>
              <a:t> tab, enter values for Red: </a:t>
            </a:r>
            <a:r>
              <a:rPr lang="en-US" sz="1200" b="1" baseline="0" dirty="0" smtClean="0">
                <a:latin typeface="+mn-lt"/>
              </a:rPr>
              <a:t>130</a:t>
            </a:r>
            <a:r>
              <a:rPr lang="en-US" sz="1200" b="0" baseline="0" dirty="0" smtClean="0">
                <a:latin typeface="+mn-lt"/>
              </a:rPr>
              <a:t>, Green: </a:t>
            </a:r>
            <a:r>
              <a:rPr lang="en-US" sz="1200" b="1" baseline="0" dirty="0" smtClean="0">
                <a:latin typeface="+mn-lt"/>
              </a:rPr>
              <a:t>153</a:t>
            </a:r>
            <a:r>
              <a:rPr lang="en-US" sz="1200" b="0" baseline="0" dirty="0" smtClean="0">
                <a:latin typeface="+mn-lt"/>
              </a:rPr>
              <a:t>, Blue: </a:t>
            </a:r>
            <a:r>
              <a:rPr lang="en-US" sz="1200" b="1" baseline="0" dirty="0" smtClean="0">
                <a:latin typeface="+mn-lt"/>
              </a:rPr>
              <a:t>117</a:t>
            </a:r>
            <a:r>
              <a:rPr lang="en-US" sz="1200" b="0" baseline="0" dirty="0" smtClean="0">
                <a:latin typeface="+mn-lt"/>
              </a:rPr>
              <a:t>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Speed</a:t>
            </a:r>
            <a:r>
              <a:rPr lang="en-US" sz="1200" b="0" baseline="0" dirty="0" smtClean="0">
                <a:latin typeface="+mn-lt"/>
              </a:rPr>
              <a:t> </a:t>
            </a:r>
            <a:r>
              <a:rPr lang="en-US" sz="1200" baseline="0" dirty="0" smtClean="0">
                <a:latin typeface="+mn-lt"/>
              </a:rPr>
              <a:t>list</a:t>
            </a:r>
            <a:r>
              <a:rPr lang="en-US" sz="1200" b="0" baseline="0" dirty="0" smtClean="0">
                <a:latin typeface="+mn-lt"/>
              </a:rPr>
              <a:t>, select </a:t>
            </a:r>
            <a:r>
              <a:rPr lang="en-US" sz="1200" b="1" baseline="0" dirty="0" smtClean="0">
                <a:latin typeface="+mn-lt"/>
              </a:rPr>
              <a:t>Very Fast</a:t>
            </a:r>
            <a:r>
              <a:rPr lang="en-US" sz="1200" b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latin typeface="+mn-lt"/>
              </a:rPr>
              <a:t>On the slide, select the first text box. In the </a:t>
            </a:r>
            <a:r>
              <a:rPr lang="en-US" sz="1200" b="1" baseline="0" dirty="0" smtClean="0">
                <a:latin typeface="+mn-lt"/>
              </a:rPr>
              <a:t>Custom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Animation</a:t>
            </a:r>
            <a:r>
              <a:rPr lang="en-US" sz="1200" baseline="0" dirty="0" smtClean="0">
                <a:latin typeface="+mn-lt"/>
              </a:rPr>
              <a:t> task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Click </a:t>
            </a:r>
            <a:r>
              <a:rPr lang="en-US" sz="1200" b="1" baseline="0" dirty="0" smtClean="0">
                <a:latin typeface="+mn-lt"/>
              </a:rPr>
              <a:t>Add Effect</a:t>
            </a:r>
            <a:r>
              <a:rPr lang="en-US" sz="1200" b="0" baseline="0" dirty="0" smtClean="0">
                <a:latin typeface="+mn-lt"/>
              </a:rPr>
              <a:t>, point to</a:t>
            </a:r>
            <a:r>
              <a:rPr lang="en-US" sz="1200" b="1" baseline="0" dirty="0" smtClean="0">
                <a:latin typeface="+mn-lt"/>
              </a:rPr>
              <a:t> Entrance</a:t>
            </a:r>
            <a:r>
              <a:rPr lang="en-US" sz="1200" b="0" baseline="0" dirty="0" smtClean="0">
                <a:latin typeface="+mn-lt"/>
              </a:rPr>
              <a:t>,</a:t>
            </a:r>
            <a:r>
              <a:rPr lang="en-US" sz="1200" b="1" baseline="0" dirty="0" smtClean="0">
                <a:latin typeface="+mn-lt"/>
              </a:rPr>
              <a:t> </a:t>
            </a:r>
            <a:r>
              <a:rPr lang="en-US" sz="1200" baseline="0" dirty="0" smtClean="0">
                <a:latin typeface="+mn-lt"/>
              </a:rPr>
              <a:t>and then click </a:t>
            </a:r>
            <a:r>
              <a:rPr lang="en-US" sz="1200" b="1" baseline="0" dirty="0" smtClean="0">
                <a:latin typeface="+mn-lt"/>
              </a:rPr>
              <a:t>More Effects</a:t>
            </a:r>
            <a:r>
              <a:rPr lang="en-US" sz="1200" baseline="0" dirty="0" smtClean="0">
                <a:latin typeface="+mn-lt"/>
              </a:rPr>
              <a:t>. In the </a:t>
            </a:r>
            <a:r>
              <a:rPr lang="en-US" sz="1200" b="1" baseline="0" dirty="0" smtClean="0">
                <a:latin typeface="+mn-lt"/>
              </a:rPr>
              <a:t>Add Entrance Effect </a:t>
            </a:r>
            <a:r>
              <a:rPr lang="en-US" sz="1200" baseline="0" dirty="0" smtClean="0">
                <a:latin typeface="+mn-lt"/>
              </a:rPr>
              <a:t>dialog box, under </a:t>
            </a:r>
            <a:r>
              <a:rPr lang="en-US" sz="1200" b="1" baseline="0" dirty="0" smtClean="0">
                <a:latin typeface="+mn-lt"/>
              </a:rPr>
              <a:t>Subtle</a:t>
            </a:r>
            <a:r>
              <a:rPr lang="en-US" sz="1200" baseline="0" dirty="0" smtClean="0">
                <a:latin typeface="+mn-lt"/>
              </a:rPr>
              <a:t>, click</a:t>
            </a:r>
            <a:r>
              <a:rPr lang="en-US" sz="1200" b="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Fade</a:t>
            </a:r>
            <a:r>
              <a:rPr lang="en-US" sz="1200" b="0" baseline="0" dirty="0" smtClean="0">
                <a:latin typeface="+mn-lt"/>
              </a:rPr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latin typeface="+mn-lt"/>
              </a:rPr>
              <a:t>Select the third animation effect (fade effect for the first text box). U</a:t>
            </a:r>
            <a:r>
              <a:rPr lang="en-US" sz="1200" baseline="0" dirty="0" smtClean="0">
                <a:latin typeface="+mn-lt"/>
              </a:rPr>
              <a:t>nder </a:t>
            </a:r>
            <a:r>
              <a:rPr lang="en-US" sz="1200" b="1" dirty="0" smtClean="0">
                <a:latin typeface="+mn-lt"/>
              </a:rPr>
              <a:t>Modify:</a:t>
            </a:r>
            <a:r>
              <a:rPr lang="en-US" sz="1200" b="1" baseline="0" dirty="0" smtClean="0">
                <a:latin typeface="+mn-lt"/>
              </a:rPr>
              <a:t> Fade</a:t>
            </a:r>
            <a:r>
              <a:rPr lang="en-US" sz="1200" b="0" baseline="0" dirty="0" smtClean="0">
                <a:latin typeface="+mn-lt"/>
              </a:rPr>
              <a:t>,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>
                <a:latin typeface="+mn-lt"/>
              </a:rPr>
              <a:t>In the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dirty="0" smtClean="0">
                <a:latin typeface="+mn-lt"/>
              </a:rPr>
              <a:t>Start</a:t>
            </a:r>
            <a:r>
              <a:rPr lang="en-US" sz="1200" baseline="0" dirty="0" smtClean="0">
                <a:latin typeface="+mn-lt"/>
              </a:rPr>
              <a:t> list, select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b="1" dirty="0" smtClean="0">
                <a:latin typeface="+mn-lt"/>
              </a:rPr>
              <a:t>With Previous</a:t>
            </a:r>
            <a:r>
              <a:rPr lang="en-US" sz="1200" b="0" dirty="0" smtClean="0">
                <a:latin typeface="+mn-lt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>
                <a:latin typeface="+mn-lt"/>
              </a:rPr>
              <a:t>In the </a:t>
            </a:r>
            <a:r>
              <a:rPr lang="en-US" sz="1200" b="1" dirty="0" smtClean="0">
                <a:latin typeface="+mn-lt"/>
              </a:rPr>
              <a:t>Speed </a:t>
            </a:r>
            <a:r>
              <a:rPr lang="en-US" sz="1200" baseline="0" dirty="0" smtClean="0">
                <a:latin typeface="+mn-lt"/>
              </a:rPr>
              <a:t>list</a:t>
            </a:r>
            <a:r>
              <a:rPr lang="en-US" sz="1200" b="0" dirty="0" smtClean="0">
                <a:latin typeface="+mn-lt"/>
              </a:rPr>
              <a:t>,</a:t>
            </a:r>
            <a:r>
              <a:rPr lang="en-US" sz="1200" b="0" baseline="0" dirty="0" smtClean="0">
                <a:latin typeface="+mn-lt"/>
              </a:rPr>
              <a:t> select </a:t>
            </a:r>
            <a:r>
              <a:rPr lang="en-US" sz="1200" b="1" baseline="0" dirty="0" smtClean="0">
                <a:latin typeface="+mn-lt"/>
              </a:rPr>
              <a:t>Very Fast</a:t>
            </a:r>
            <a:r>
              <a:rPr lang="en-US" sz="1200" b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Selection and Visibility </a:t>
            </a:r>
            <a:r>
              <a:rPr lang="en-US" sz="1200" b="0" baseline="0" dirty="0" smtClean="0">
                <a:latin typeface="+mn-lt"/>
              </a:rPr>
              <a:t>pane, select the rectangle </a:t>
            </a:r>
            <a:r>
              <a:rPr lang="en-US" sz="1200" b="0" i="0" baseline="0" dirty="0" smtClean="0">
                <a:latin typeface="+mn-lt"/>
              </a:rPr>
              <a:t>group. </a:t>
            </a:r>
            <a:r>
              <a:rPr lang="en-US" sz="1200" b="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Custom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Animation</a:t>
            </a:r>
            <a:r>
              <a:rPr lang="en-US" sz="1200" baseline="0" dirty="0" smtClean="0">
                <a:latin typeface="+mn-lt"/>
              </a:rPr>
              <a:t> task pane,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>
                <a:latin typeface="+mn-lt"/>
              </a:rPr>
              <a:t>Click </a:t>
            </a:r>
            <a:r>
              <a:rPr lang="en-US" sz="1200" b="1" baseline="0" dirty="0" smtClean="0">
                <a:latin typeface="+mn-lt"/>
              </a:rPr>
              <a:t>Add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Effect</a:t>
            </a:r>
            <a:r>
              <a:rPr lang="en-US" sz="1200" baseline="0" dirty="0" smtClean="0">
                <a:latin typeface="+mn-lt"/>
              </a:rPr>
              <a:t>, point to </a:t>
            </a:r>
            <a:r>
              <a:rPr lang="en-US" sz="1200" b="1" baseline="0" dirty="0" smtClean="0">
                <a:latin typeface="+mn-lt"/>
              </a:rPr>
              <a:t>Emphasis</a:t>
            </a:r>
            <a:r>
              <a:rPr lang="en-US" sz="1200" b="0" baseline="0" dirty="0" smtClean="0">
                <a:latin typeface="+mn-lt"/>
              </a:rPr>
              <a:t>, and then click </a:t>
            </a:r>
            <a:r>
              <a:rPr lang="en-US" sz="1200" b="1" baseline="0" dirty="0" smtClean="0">
                <a:latin typeface="+mn-lt"/>
              </a:rPr>
              <a:t>More Effects</a:t>
            </a:r>
            <a:r>
              <a:rPr lang="en-US" sz="1200" b="0" baseline="0" dirty="0" smtClean="0">
                <a:latin typeface="+mn-lt"/>
              </a:rPr>
              <a:t>. In the </a:t>
            </a:r>
            <a:r>
              <a:rPr lang="en-US" sz="1200" b="1" baseline="0" dirty="0" smtClean="0">
                <a:latin typeface="+mn-lt"/>
              </a:rPr>
              <a:t>Add Emphasis Effect </a:t>
            </a:r>
            <a:r>
              <a:rPr lang="en-US" sz="1200" b="0" baseline="0" dirty="0" smtClean="0">
                <a:latin typeface="+mn-lt"/>
              </a:rPr>
              <a:t>dialog box, under </a:t>
            </a:r>
            <a:r>
              <a:rPr lang="en-US" sz="1200" b="1" baseline="0" dirty="0" smtClean="0">
                <a:latin typeface="+mn-lt"/>
              </a:rPr>
              <a:t>Basic</a:t>
            </a:r>
            <a:r>
              <a:rPr lang="en-US" sz="1200" b="0" baseline="0" dirty="0" smtClean="0">
                <a:latin typeface="+mn-lt"/>
              </a:rPr>
              <a:t>, click </a:t>
            </a:r>
            <a:r>
              <a:rPr lang="en-US" sz="1200" b="1" baseline="0" dirty="0" smtClean="0">
                <a:latin typeface="+mn-lt"/>
              </a:rPr>
              <a:t>Spin</a:t>
            </a:r>
            <a:r>
              <a:rPr lang="en-US" sz="1200" b="0" baseline="0" dirty="0" smtClean="0">
                <a:latin typeface="+mn-lt"/>
              </a:rPr>
              <a:t>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>
                <a:latin typeface="+mn-lt"/>
              </a:rPr>
              <a:t>Select the fourth animation effect (spin effect for the rectangle group). U</a:t>
            </a:r>
            <a:r>
              <a:rPr lang="en-US" sz="1200" baseline="0" dirty="0" smtClean="0">
                <a:latin typeface="+mn-lt"/>
              </a:rPr>
              <a:t>nder </a:t>
            </a:r>
            <a:r>
              <a:rPr lang="en-US" sz="1200" b="1" dirty="0" smtClean="0">
                <a:latin typeface="+mn-lt"/>
              </a:rPr>
              <a:t>Modify:</a:t>
            </a:r>
            <a:r>
              <a:rPr lang="en-US" sz="1200" b="1" baseline="0" dirty="0" smtClean="0">
                <a:latin typeface="+mn-lt"/>
              </a:rPr>
              <a:t> Spin</a:t>
            </a:r>
            <a:r>
              <a:rPr lang="en-US" sz="1200" b="0" baseline="0" dirty="0" smtClean="0">
                <a:latin typeface="+mn-lt"/>
              </a:rPr>
              <a:t>,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>
                <a:latin typeface="+mn-lt"/>
              </a:rPr>
              <a:t>In the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dirty="0" smtClean="0">
                <a:latin typeface="+mn-lt"/>
              </a:rPr>
              <a:t>Start</a:t>
            </a:r>
            <a:r>
              <a:rPr lang="en-US" sz="1200" baseline="0" dirty="0" smtClean="0">
                <a:latin typeface="+mn-lt"/>
              </a:rPr>
              <a:t> list, select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b="1" dirty="0" smtClean="0">
                <a:latin typeface="+mn-lt"/>
              </a:rPr>
              <a:t>On Click</a:t>
            </a:r>
            <a:r>
              <a:rPr lang="en-US" sz="1200" b="0" dirty="0" smtClean="0">
                <a:latin typeface="+mn-lt"/>
              </a:rPr>
              <a:t>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>
                <a:latin typeface="+mn-lt"/>
              </a:rPr>
              <a:t>In the </a:t>
            </a:r>
            <a:r>
              <a:rPr lang="en-US" sz="1200" b="1" dirty="0" smtClean="0">
                <a:latin typeface="+mn-lt"/>
              </a:rPr>
              <a:t>Amount </a:t>
            </a:r>
            <a:r>
              <a:rPr lang="en-US" sz="1200" b="0" dirty="0" smtClean="0">
                <a:latin typeface="+mn-lt"/>
              </a:rPr>
              <a:t>list,</a:t>
            </a:r>
            <a:r>
              <a:rPr lang="en-US" sz="1200" b="0" baseline="0" dirty="0" smtClean="0">
                <a:latin typeface="+mn-lt"/>
              </a:rPr>
              <a:t> in the </a:t>
            </a:r>
            <a:r>
              <a:rPr lang="en-US" sz="1200" b="1" baseline="0" dirty="0" smtClean="0">
                <a:latin typeface="+mn-lt"/>
              </a:rPr>
              <a:t>Custom</a:t>
            </a:r>
            <a:r>
              <a:rPr lang="en-US" sz="1200" b="0" baseline="0" dirty="0" smtClean="0">
                <a:latin typeface="+mn-lt"/>
              </a:rPr>
              <a:t> box, enter </a:t>
            </a:r>
            <a:r>
              <a:rPr lang="en-US" sz="1200" b="1" baseline="0" dirty="0" smtClean="0">
                <a:latin typeface="+mn-lt"/>
              </a:rPr>
              <a:t>22</a:t>
            </a:r>
            <a:r>
              <a:rPr lang="en-US" sz="1200" b="1" baseline="0" dirty="0" smtClean="0">
                <a:latin typeface="+mn-lt"/>
                <a:ea typeface="Verdana"/>
                <a:cs typeface="Verdana"/>
              </a:rPr>
              <a:t>°</a:t>
            </a:r>
            <a:r>
              <a:rPr lang="en-US" sz="1200" b="0" baseline="0" dirty="0" smtClean="0">
                <a:latin typeface="+mn-lt"/>
              </a:rPr>
              <a:t>, and then press ENTER.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b="0" baseline="0" dirty="0" smtClean="0">
                <a:latin typeface="+mn-lt"/>
              </a:rPr>
              <a:t> Also in the </a:t>
            </a:r>
            <a:r>
              <a:rPr lang="en-US" sz="1200" b="1" baseline="0" dirty="0" smtClean="0">
                <a:latin typeface="+mn-lt"/>
              </a:rPr>
              <a:t>Amount</a:t>
            </a:r>
            <a:r>
              <a:rPr lang="en-US" sz="1200" b="0" baseline="0" dirty="0" smtClean="0">
                <a:latin typeface="+mn-lt"/>
              </a:rPr>
              <a:t> list, click </a:t>
            </a:r>
            <a:r>
              <a:rPr lang="en-US" sz="1200" b="1" baseline="0" dirty="0" smtClean="0">
                <a:latin typeface="+mn-lt"/>
              </a:rPr>
              <a:t>Clockwise</a:t>
            </a:r>
            <a:r>
              <a:rPr lang="en-US" sz="1200" b="0" baseline="0" dirty="0" smtClean="0">
                <a:latin typeface="+mn-lt"/>
              </a:rPr>
              <a:t>.</a:t>
            </a:r>
            <a:r>
              <a:rPr lang="en-US" sz="1200" dirty="0" smtClean="0">
                <a:latin typeface="+mn-lt"/>
              </a:rPr>
              <a:t>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Speed</a:t>
            </a:r>
            <a:r>
              <a:rPr lang="en-US" sz="1200" b="0" i="0" baseline="0" dirty="0" smtClean="0">
                <a:latin typeface="+mn-lt"/>
              </a:rPr>
              <a:t> list, select </a:t>
            </a:r>
            <a:r>
              <a:rPr lang="en-US" sz="1200" b="1" i="0" baseline="0" dirty="0" smtClean="0">
                <a:latin typeface="+mn-lt"/>
              </a:rPr>
              <a:t>Very Fast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>
                <a:latin typeface="+mn-lt"/>
              </a:rPr>
              <a:t>On the slide, select the second oval. In the </a:t>
            </a:r>
            <a:r>
              <a:rPr lang="en-US" sz="1200" b="1" baseline="0" dirty="0" smtClean="0">
                <a:latin typeface="+mn-lt"/>
              </a:rPr>
              <a:t>Custom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Animation</a:t>
            </a:r>
            <a:r>
              <a:rPr lang="en-US" sz="1200" baseline="0" dirty="0" smtClean="0">
                <a:latin typeface="+mn-lt"/>
              </a:rPr>
              <a:t> task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Click </a:t>
            </a:r>
            <a:r>
              <a:rPr lang="en-US" sz="1200" b="1" baseline="0" dirty="0" smtClean="0">
                <a:latin typeface="+mn-lt"/>
              </a:rPr>
              <a:t>Add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Effect</a:t>
            </a:r>
            <a:r>
              <a:rPr lang="en-US" sz="1200" baseline="0" dirty="0" smtClean="0">
                <a:latin typeface="+mn-lt"/>
              </a:rPr>
              <a:t>, point to </a:t>
            </a:r>
            <a:r>
              <a:rPr lang="en-US" sz="1200" b="1" baseline="0" dirty="0" smtClean="0">
                <a:latin typeface="+mn-lt"/>
              </a:rPr>
              <a:t>Emphasis</a:t>
            </a:r>
            <a:r>
              <a:rPr lang="en-US" sz="1200" b="0" baseline="0" dirty="0" smtClean="0">
                <a:latin typeface="+mn-lt"/>
              </a:rPr>
              <a:t>, and then click </a:t>
            </a:r>
            <a:r>
              <a:rPr lang="en-US" sz="1200" b="1" baseline="0" dirty="0" smtClean="0">
                <a:latin typeface="+mn-lt"/>
              </a:rPr>
              <a:t>More Effects</a:t>
            </a:r>
            <a:r>
              <a:rPr lang="en-US" sz="1200" b="0" baseline="0" dirty="0" smtClean="0">
                <a:latin typeface="+mn-lt"/>
              </a:rPr>
              <a:t>. In the </a:t>
            </a:r>
            <a:r>
              <a:rPr lang="en-US" sz="1200" b="1" baseline="0" dirty="0" smtClean="0">
                <a:latin typeface="+mn-lt"/>
              </a:rPr>
              <a:t>Add Emphasis Effect </a:t>
            </a:r>
            <a:r>
              <a:rPr lang="en-US" sz="1200" b="0" baseline="0" dirty="0" smtClean="0">
                <a:latin typeface="+mn-lt"/>
              </a:rPr>
              <a:t>dialog box, under </a:t>
            </a:r>
            <a:r>
              <a:rPr lang="en-US" sz="1200" b="1" baseline="0" dirty="0" smtClean="0">
                <a:latin typeface="+mn-lt"/>
              </a:rPr>
              <a:t>Basic</a:t>
            </a:r>
            <a:r>
              <a:rPr lang="en-US" sz="1200" b="0" baseline="0" dirty="0" smtClean="0">
                <a:latin typeface="+mn-lt"/>
              </a:rPr>
              <a:t>, click </a:t>
            </a:r>
            <a:r>
              <a:rPr lang="en-US" sz="1200" b="1" baseline="0" dirty="0" smtClean="0">
                <a:latin typeface="+mn-lt"/>
              </a:rPr>
              <a:t>Change Fill Color</a:t>
            </a:r>
            <a:r>
              <a:rPr lang="en-US" sz="1200" b="0" baseline="0" dirty="0" smtClean="0">
                <a:latin typeface="+mn-lt"/>
              </a:rPr>
              <a:t>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>
                <a:latin typeface="+mn-lt"/>
              </a:rPr>
              <a:t>Select the fifth animation effect (change fill color effect for the second oval). Under </a:t>
            </a:r>
            <a:r>
              <a:rPr lang="en-US" sz="1200" b="1" baseline="0" dirty="0" smtClean="0">
                <a:latin typeface="+mn-lt"/>
              </a:rPr>
              <a:t>Modify: Change Fill Color</a:t>
            </a:r>
            <a:r>
              <a:rPr lang="en-US" sz="1200" b="0" baseline="0" dirty="0" smtClean="0">
                <a:latin typeface="+mn-lt"/>
              </a:rPr>
              <a:t>,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Start</a:t>
            </a:r>
            <a:r>
              <a:rPr lang="en-US" sz="1200" b="0" baseline="0" dirty="0" smtClean="0">
                <a:latin typeface="+mn-lt"/>
              </a:rPr>
              <a:t> </a:t>
            </a:r>
            <a:r>
              <a:rPr lang="en-US" sz="1200" baseline="0" dirty="0" smtClean="0">
                <a:latin typeface="+mn-lt"/>
              </a:rPr>
              <a:t>list</a:t>
            </a:r>
            <a:r>
              <a:rPr lang="en-US" sz="1200" b="0" baseline="0" dirty="0" smtClean="0">
                <a:latin typeface="+mn-lt"/>
              </a:rPr>
              <a:t>, select </a:t>
            </a:r>
            <a:r>
              <a:rPr lang="en-US" sz="1200" b="1" baseline="0" dirty="0" smtClean="0">
                <a:latin typeface="+mn-lt"/>
              </a:rPr>
              <a:t>After Previous</a:t>
            </a:r>
            <a:r>
              <a:rPr lang="en-US" sz="1200" b="0" baseline="0" dirty="0" smtClean="0">
                <a:latin typeface="+mn-lt"/>
              </a:rPr>
              <a:t>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Fill Color </a:t>
            </a:r>
            <a:r>
              <a:rPr lang="en-US" sz="1200" b="0" baseline="0" dirty="0" smtClean="0">
                <a:latin typeface="+mn-lt"/>
              </a:rPr>
              <a:t>list, click </a:t>
            </a:r>
            <a:r>
              <a:rPr lang="en-US" sz="1200" b="1" baseline="0" dirty="0" smtClean="0">
                <a:latin typeface="+mn-lt"/>
              </a:rPr>
              <a:t>More Colors</a:t>
            </a:r>
            <a:r>
              <a:rPr lang="en-US" sz="1200" b="0" baseline="0" dirty="0" smtClean="0">
                <a:latin typeface="+mn-lt"/>
              </a:rPr>
              <a:t>. In the </a:t>
            </a:r>
            <a:r>
              <a:rPr lang="en-US" sz="1200" b="1" baseline="0" dirty="0" smtClean="0">
                <a:latin typeface="+mn-lt"/>
              </a:rPr>
              <a:t>Colors</a:t>
            </a:r>
            <a:r>
              <a:rPr lang="en-US" sz="1200" b="0" baseline="0" dirty="0" smtClean="0">
                <a:latin typeface="+mn-lt"/>
              </a:rPr>
              <a:t> dialog box, on the </a:t>
            </a:r>
            <a:r>
              <a:rPr lang="en-US" sz="1200" b="1" baseline="0" dirty="0" smtClean="0">
                <a:latin typeface="+mn-lt"/>
              </a:rPr>
              <a:t>Custom</a:t>
            </a:r>
            <a:r>
              <a:rPr lang="en-US" sz="1200" b="0" baseline="0" dirty="0" smtClean="0">
                <a:latin typeface="+mn-lt"/>
              </a:rPr>
              <a:t> tab, enter values for Red: </a:t>
            </a:r>
            <a:r>
              <a:rPr lang="en-US" sz="1200" b="1" baseline="0" dirty="0" smtClean="0">
                <a:latin typeface="+mn-lt"/>
              </a:rPr>
              <a:t>130</a:t>
            </a:r>
            <a:r>
              <a:rPr lang="en-US" sz="1200" b="0" baseline="0" dirty="0" smtClean="0">
                <a:latin typeface="+mn-lt"/>
              </a:rPr>
              <a:t>, Green: </a:t>
            </a:r>
            <a:r>
              <a:rPr lang="en-US" sz="1200" b="1" baseline="0" dirty="0" smtClean="0">
                <a:latin typeface="+mn-lt"/>
              </a:rPr>
              <a:t>153</a:t>
            </a:r>
            <a:r>
              <a:rPr lang="en-US" sz="1200" b="0" baseline="0" dirty="0" smtClean="0">
                <a:latin typeface="+mn-lt"/>
              </a:rPr>
              <a:t>, Blue: </a:t>
            </a:r>
            <a:r>
              <a:rPr lang="en-US" sz="1200" b="1" baseline="0" dirty="0" smtClean="0">
                <a:latin typeface="+mn-lt"/>
              </a:rPr>
              <a:t>117</a:t>
            </a:r>
            <a:r>
              <a:rPr lang="en-US" sz="1200" b="0" baseline="0" dirty="0" smtClean="0">
                <a:latin typeface="+mn-lt"/>
              </a:rPr>
              <a:t>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Speed</a:t>
            </a:r>
            <a:r>
              <a:rPr lang="en-US" sz="1200" b="0" baseline="0" dirty="0" smtClean="0">
                <a:latin typeface="+mn-lt"/>
              </a:rPr>
              <a:t> </a:t>
            </a:r>
            <a:r>
              <a:rPr lang="en-US" sz="1200" baseline="0" dirty="0" smtClean="0">
                <a:latin typeface="+mn-lt"/>
              </a:rPr>
              <a:t>list</a:t>
            </a:r>
            <a:r>
              <a:rPr lang="en-US" sz="1200" b="0" baseline="0" dirty="0" smtClean="0">
                <a:latin typeface="+mn-lt"/>
              </a:rPr>
              <a:t>, select </a:t>
            </a:r>
            <a:r>
              <a:rPr lang="en-US" sz="1200" b="1" baseline="0" dirty="0" smtClean="0">
                <a:latin typeface="+mn-lt"/>
              </a:rPr>
              <a:t>Very Fast</a:t>
            </a:r>
            <a:r>
              <a:rPr lang="en-US" sz="1200" b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latin typeface="+mn-lt"/>
              </a:rPr>
              <a:t>On the slide, select the second text box. In the </a:t>
            </a:r>
            <a:r>
              <a:rPr lang="en-US" sz="1200" b="1" baseline="0" dirty="0" smtClean="0">
                <a:latin typeface="+mn-lt"/>
              </a:rPr>
              <a:t>Custom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Animation</a:t>
            </a:r>
            <a:r>
              <a:rPr lang="en-US" sz="1200" baseline="0" dirty="0" smtClean="0">
                <a:latin typeface="+mn-lt"/>
              </a:rPr>
              <a:t> task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Click </a:t>
            </a:r>
            <a:r>
              <a:rPr lang="en-US" sz="1200" b="1" baseline="0" dirty="0" smtClean="0">
                <a:latin typeface="+mn-lt"/>
              </a:rPr>
              <a:t>Add Effect</a:t>
            </a:r>
            <a:r>
              <a:rPr lang="en-US" sz="1200" b="0" baseline="0" dirty="0" smtClean="0">
                <a:latin typeface="+mn-lt"/>
              </a:rPr>
              <a:t>, point to</a:t>
            </a:r>
            <a:r>
              <a:rPr lang="en-US" sz="1200" b="1" baseline="0" dirty="0" smtClean="0">
                <a:latin typeface="+mn-lt"/>
              </a:rPr>
              <a:t> Entrance </a:t>
            </a:r>
            <a:r>
              <a:rPr lang="en-US" sz="1200" baseline="0" dirty="0" smtClean="0">
                <a:latin typeface="+mn-lt"/>
              </a:rPr>
              <a:t>and then click </a:t>
            </a:r>
            <a:r>
              <a:rPr lang="en-US" sz="1200" b="1" baseline="0" dirty="0" smtClean="0">
                <a:latin typeface="+mn-lt"/>
              </a:rPr>
              <a:t>More Effects</a:t>
            </a:r>
            <a:r>
              <a:rPr lang="en-US" sz="1200" baseline="0" dirty="0" smtClean="0">
                <a:latin typeface="+mn-lt"/>
              </a:rPr>
              <a:t>. In the </a:t>
            </a:r>
            <a:r>
              <a:rPr lang="en-US" sz="1200" b="1" baseline="0" dirty="0" smtClean="0">
                <a:latin typeface="+mn-lt"/>
              </a:rPr>
              <a:t>Add Entrance Effect </a:t>
            </a:r>
            <a:r>
              <a:rPr lang="en-US" sz="1200" baseline="0" dirty="0" smtClean="0">
                <a:latin typeface="+mn-lt"/>
              </a:rPr>
              <a:t>dialog box, under </a:t>
            </a:r>
            <a:r>
              <a:rPr lang="en-US" sz="1200" b="1" baseline="0" dirty="0" smtClean="0">
                <a:latin typeface="+mn-lt"/>
              </a:rPr>
              <a:t>Subtle</a:t>
            </a:r>
            <a:r>
              <a:rPr lang="en-US" sz="1200" baseline="0" dirty="0" smtClean="0">
                <a:latin typeface="+mn-lt"/>
              </a:rPr>
              <a:t>, click</a:t>
            </a:r>
            <a:r>
              <a:rPr lang="en-US" sz="1200" b="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Fade</a:t>
            </a:r>
            <a:r>
              <a:rPr lang="en-US" sz="1200" b="0" baseline="0" dirty="0" smtClean="0">
                <a:latin typeface="+mn-lt"/>
              </a:rPr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latin typeface="+mn-lt"/>
              </a:rPr>
              <a:t>Select the sixth animation effect (fade effect for the second text box). U</a:t>
            </a:r>
            <a:r>
              <a:rPr lang="en-US" sz="1200" baseline="0" dirty="0" smtClean="0">
                <a:latin typeface="+mn-lt"/>
              </a:rPr>
              <a:t>nder </a:t>
            </a:r>
            <a:r>
              <a:rPr lang="en-US" sz="1200" b="1" dirty="0" smtClean="0">
                <a:latin typeface="+mn-lt"/>
              </a:rPr>
              <a:t>Modify:</a:t>
            </a:r>
            <a:r>
              <a:rPr lang="en-US" sz="1200" b="1" baseline="0" dirty="0" smtClean="0">
                <a:latin typeface="+mn-lt"/>
              </a:rPr>
              <a:t> Fade</a:t>
            </a:r>
            <a:r>
              <a:rPr lang="en-US" sz="1200" b="0" baseline="0" dirty="0" smtClean="0">
                <a:latin typeface="+mn-lt"/>
              </a:rPr>
              <a:t>,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>
                <a:latin typeface="+mn-lt"/>
              </a:rPr>
              <a:t>In the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dirty="0" smtClean="0">
                <a:latin typeface="+mn-lt"/>
              </a:rPr>
              <a:t>Start</a:t>
            </a:r>
            <a:r>
              <a:rPr lang="en-US" sz="1200" baseline="0" dirty="0" smtClean="0">
                <a:latin typeface="+mn-lt"/>
              </a:rPr>
              <a:t> list, select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b="1" dirty="0" smtClean="0">
                <a:latin typeface="+mn-lt"/>
              </a:rPr>
              <a:t>With Previous</a:t>
            </a:r>
            <a:r>
              <a:rPr lang="en-US" sz="1200" b="0" dirty="0" smtClean="0">
                <a:latin typeface="+mn-lt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>
                <a:latin typeface="+mn-lt"/>
              </a:rPr>
              <a:t>In the </a:t>
            </a:r>
            <a:r>
              <a:rPr lang="en-US" sz="1200" b="1" dirty="0" smtClean="0">
                <a:latin typeface="+mn-lt"/>
              </a:rPr>
              <a:t>Speed </a:t>
            </a:r>
            <a:r>
              <a:rPr lang="en-US" sz="1200" baseline="0" dirty="0" smtClean="0">
                <a:latin typeface="+mn-lt"/>
              </a:rPr>
              <a:t>list</a:t>
            </a:r>
            <a:r>
              <a:rPr lang="en-US" sz="1200" b="0" dirty="0" smtClean="0">
                <a:latin typeface="+mn-lt"/>
              </a:rPr>
              <a:t>,</a:t>
            </a:r>
            <a:r>
              <a:rPr lang="en-US" sz="1200" b="0" baseline="0" dirty="0" smtClean="0">
                <a:latin typeface="+mn-lt"/>
              </a:rPr>
              <a:t> select </a:t>
            </a:r>
            <a:r>
              <a:rPr lang="en-US" sz="1200" b="1" baseline="0" dirty="0" smtClean="0">
                <a:latin typeface="+mn-lt"/>
              </a:rPr>
              <a:t>Very Fast</a:t>
            </a:r>
            <a:r>
              <a:rPr lang="en-US" sz="1200" b="0" baseline="0" dirty="0" smtClean="0">
                <a:latin typeface="+mn-lt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>
                <a:latin typeface="+mn-lt"/>
              </a:rPr>
              <a:t>On the slide, select the third oval. In the </a:t>
            </a:r>
            <a:r>
              <a:rPr lang="en-US" sz="1200" b="1" baseline="0" dirty="0" smtClean="0">
                <a:latin typeface="+mn-lt"/>
              </a:rPr>
              <a:t>Custom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Animation</a:t>
            </a:r>
            <a:r>
              <a:rPr lang="en-US" sz="1200" baseline="0" dirty="0" smtClean="0">
                <a:latin typeface="+mn-lt"/>
              </a:rPr>
              <a:t> task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Click </a:t>
            </a:r>
            <a:r>
              <a:rPr lang="en-US" sz="1200" b="1" baseline="0" dirty="0" smtClean="0">
                <a:latin typeface="+mn-lt"/>
              </a:rPr>
              <a:t>Add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Effect</a:t>
            </a:r>
            <a:r>
              <a:rPr lang="en-US" sz="1200" baseline="0" dirty="0" smtClean="0">
                <a:latin typeface="+mn-lt"/>
              </a:rPr>
              <a:t>, point to </a:t>
            </a:r>
            <a:r>
              <a:rPr lang="en-US" sz="1200" b="1" baseline="0" dirty="0" smtClean="0">
                <a:latin typeface="+mn-lt"/>
              </a:rPr>
              <a:t>Emphasis</a:t>
            </a:r>
            <a:r>
              <a:rPr lang="en-US" sz="1200" b="0" baseline="0" dirty="0" smtClean="0">
                <a:latin typeface="+mn-lt"/>
              </a:rPr>
              <a:t>, and then click </a:t>
            </a:r>
            <a:r>
              <a:rPr lang="en-US" sz="1200" b="1" baseline="0" dirty="0" smtClean="0">
                <a:latin typeface="+mn-lt"/>
              </a:rPr>
              <a:t>More Effects</a:t>
            </a:r>
            <a:r>
              <a:rPr lang="en-US" sz="1200" b="0" baseline="0" dirty="0" smtClean="0">
                <a:latin typeface="+mn-lt"/>
              </a:rPr>
              <a:t>. In the </a:t>
            </a:r>
            <a:r>
              <a:rPr lang="en-US" sz="1200" b="1" baseline="0" dirty="0" smtClean="0">
                <a:latin typeface="+mn-lt"/>
              </a:rPr>
              <a:t>Add Emphasis Effect </a:t>
            </a:r>
            <a:r>
              <a:rPr lang="en-US" sz="1200" b="0" baseline="0" dirty="0" smtClean="0">
                <a:latin typeface="+mn-lt"/>
              </a:rPr>
              <a:t>dialog box, under </a:t>
            </a:r>
            <a:r>
              <a:rPr lang="en-US" sz="1200" b="1" baseline="0" dirty="0" smtClean="0">
                <a:latin typeface="+mn-lt"/>
              </a:rPr>
              <a:t>Basic</a:t>
            </a:r>
            <a:r>
              <a:rPr lang="en-US" sz="1200" b="0" baseline="0" dirty="0" smtClean="0">
                <a:latin typeface="+mn-lt"/>
              </a:rPr>
              <a:t>, click </a:t>
            </a:r>
            <a:r>
              <a:rPr lang="en-US" sz="1200" b="1" baseline="0" dirty="0" smtClean="0">
                <a:latin typeface="+mn-lt"/>
              </a:rPr>
              <a:t>Change Fill Color</a:t>
            </a:r>
            <a:r>
              <a:rPr lang="en-US" sz="1200" b="0" baseline="0" dirty="0" smtClean="0">
                <a:latin typeface="+mn-lt"/>
              </a:rPr>
              <a:t>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>
                <a:latin typeface="+mn-lt"/>
              </a:rPr>
              <a:t>Select the seventh animation effect (change fill color effect for the third oval). Under </a:t>
            </a:r>
            <a:r>
              <a:rPr lang="en-US" sz="1200" b="1" baseline="0" dirty="0" smtClean="0">
                <a:latin typeface="+mn-lt"/>
              </a:rPr>
              <a:t>Modify: Change Fill Color</a:t>
            </a:r>
            <a:r>
              <a:rPr lang="en-US" sz="1200" b="0" baseline="0" dirty="0" smtClean="0">
                <a:latin typeface="+mn-lt"/>
              </a:rPr>
              <a:t>,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Start</a:t>
            </a:r>
            <a:r>
              <a:rPr lang="en-US" sz="1200" b="0" baseline="0" dirty="0" smtClean="0">
                <a:latin typeface="+mn-lt"/>
              </a:rPr>
              <a:t> </a:t>
            </a:r>
            <a:r>
              <a:rPr lang="en-US" sz="1200" baseline="0" dirty="0" smtClean="0">
                <a:latin typeface="+mn-lt"/>
              </a:rPr>
              <a:t>list</a:t>
            </a:r>
            <a:r>
              <a:rPr lang="en-US" sz="1200" b="0" baseline="0" dirty="0" smtClean="0">
                <a:latin typeface="+mn-lt"/>
              </a:rPr>
              <a:t>, select </a:t>
            </a:r>
            <a:r>
              <a:rPr lang="en-US" sz="1200" b="1" baseline="0" dirty="0" smtClean="0">
                <a:latin typeface="+mn-lt"/>
              </a:rPr>
              <a:t>After Previous</a:t>
            </a:r>
            <a:r>
              <a:rPr lang="en-US" sz="1200" b="0" baseline="0" dirty="0" smtClean="0">
                <a:latin typeface="+mn-lt"/>
              </a:rPr>
              <a:t>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Fill Color </a:t>
            </a:r>
            <a:r>
              <a:rPr lang="en-US" sz="1200" b="0" baseline="0" dirty="0" smtClean="0">
                <a:latin typeface="+mn-lt"/>
              </a:rPr>
              <a:t>list, click </a:t>
            </a:r>
            <a:r>
              <a:rPr lang="en-US" sz="1200" b="1" baseline="0" dirty="0" smtClean="0">
                <a:latin typeface="+mn-lt"/>
              </a:rPr>
              <a:t>More Colors</a:t>
            </a:r>
            <a:r>
              <a:rPr lang="en-US" sz="1200" b="0" baseline="0" dirty="0" smtClean="0">
                <a:latin typeface="+mn-lt"/>
              </a:rPr>
              <a:t>. In the </a:t>
            </a:r>
            <a:r>
              <a:rPr lang="en-US" sz="1200" b="1" baseline="0" dirty="0" smtClean="0">
                <a:latin typeface="+mn-lt"/>
              </a:rPr>
              <a:t>Colors</a:t>
            </a:r>
            <a:r>
              <a:rPr lang="en-US" sz="1200" b="0" baseline="0" dirty="0" smtClean="0">
                <a:latin typeface="+mn-lt"/>
              </a:rPr>
              <a:t> dialog box, on the </a:t>
            </a:r>
            <a:r>
              <a:rPr lang="en-US" sz="1200" b="1" baseline="0" dirty="0" smtClean="0">
                <a:latin typeface="+mn-lt"/>
              </a:rPr>
              <a:t>Custom</a:t>
            </a:r>
            <a:r>
              <a:rPr lang="en-US" sz="1200" b="0" baseline="0" dirty="0" smtClean="0">
                <a:latin typeface="+mn-lt"/>
              </a:rPr>
              <a:t> tab, enter values for Red: </a:t>
            </a:r>
            <a:r>
              <a:rPr lang="en-US" sz="1200" b="1" baseline="0" dirty="0" smtClean="0">
                <a:latin typeface="+mn-lt"/>
              </a:rPr>
              <a:t>130</a:t>
            </a:r>
            <a:r>
              <a:rPr lang="en-US" sz="1200" b="0" baseline="0" dirty="0" smtClean="0">
                <a:latin typeface="+mn-lt"/>
              </a:rPr>
              <a:t>, Green: </a:t>
            </a:r>
            <a:r>
              <a:rPr lang="en-US" sz="1200" b="1" baseline="0" dirty="0" smtClean="0">
                <a:latin typeface="+mn-lt"/>
              </a:rPr>
              <a:t>153</a:t>
            </a:r>
            <a:r>
              <a:rPr lang="en-US" sz="1200" b="0" baseline="0" dirty="0" smtClean="0">
                <a:latin typeface="+mn-lt"/>
              </a:rPr>
              <a:t>, Blue: </a:t>
            </a:r>
            <a:r>
              <a:rPr lang="en-US" sz="1200" b="1" baseline="0" dirty="0" smtClean="0">
                <a:latin typeface="+mn-lt"/>
              </a:rPr>
              <a:t>117</a:t>
            </a:r>
            <a:r>
              <a:rPr lang="en-US" sz="1200" b="0" baseline="0" dirty="0" smtClean="0">
                <a:latin typeface="+mn-lt"/>
              </a:rPr>
              <a:t>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Speed</a:t>
            </a:r>
            <a:r>
              <a:rPr lang="en-US" sz="1200" b="0" baseline="0" dirty="0" smtClean="0">
                <a:latin typeface="+mn-lt"/>
              </a:rPr>
              <a:t> </a:t>
            </a:r>
            <a:r>
              <a:rPr lang="en-US" sz="1200" baseline="0" dirty="0" smtClean="0">
                <a:latin typeface="+mn-lt"/>
              </a:rPr>
              <a:t>list</a:t>
            </a:r>
            <a:r>
              <a:rPr lang="en-US" sz="1200" b="0" baseline="0" dirty="0" smtClean="0">
                <a:latin typeface="+mn-lt"/>
              </a:rPr>
              <a:t>, select </a:t>
            </a:r>
            <a:r>
              <a:rPr lang="en-US" sz="1200" b="1" baseline="0" dirty="0" smtClean="0">
                <a:latin typeface="+mn-lt"/>
              </a:rPr>
              <a:t>Very Fast</a:t>
            </a:r>
            <a:r>
              <a:rPr lang="en-US" sz="1200" b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latin typeface="+mn-lt"/>
              </a:rPr>
              <a:t>On the slide, select the third text box. In the </a:t>
            </a:r>
            <a:r>
              <a:rPr lang="en-US" sz="1200" b="1" baseline="0" dirty="0" smtClean="0">
                <a:latin typeface="+mn-lt"/>
              </a:rPr>
              <a:t>Custom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Animation</a:t>
            </a:r>
            <a:r>
              <a:rPr lang="en-US" sz="1200" baseline="0" dirty="0" smtClean="0">
                <a:latin typeface="+mn-lt"/>
              </a:rPr>
              <a:t> task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Click </a:t>
            </a:r>
            <a:r>
              <a:rPr lang="en-US" sz="1200" b="1" baseline="0" dirty="0" smtClean="0">
                <a:latin typeface="+mn-lt"/>
              </a:rPr>
              <a:t>Add Effect</a:t>
            </a:r>
            <a:r>
              <a:rPr lang="en-US" sz="1200" b="0" baseline="0" dirty="0" smtClean="0">
                <a:latin typeface="+mn-lt"/>
              </a:rPr>
              <a:t>, point to</a:t>
            </a:r>
            <a:r>
              <a:rPr lang="en-US" sz="1200" b="1" baseline="0" dirty="0" smtClean="0">
                <a:latin typeface="+mn-lt"/>
              </a:rPr>
              <a:t> Entrance </a:t>
            </a:r>
            <a:r>
              <a:rPr lang="en-US" sz="1200" baseline="0" dirty="0" smtClean="0">
                <a:latin typeface="+mn-lt"/>
              </a:rPr>
              <a:t>and then click </a:t>
            </a:r>
            <a:r>
              <a:rPr lang="en-US" sz="1200" b="1" baseline="0" dirty="0" smtClean="0">
                <a:latin typeface="+mn-lt"/>
              </a:rPr>
              <a:t>More Effects</a:t>
            </a:r>
            <a:r>
              <a:rPr lang="en-US" sz="1200" baseline="0" dirty="0" smtClean="0">
                <a:latin typeface="+mn-lt"/>
              </a:rPr>
              <a:t>. In the </a:t>
            </a:r>
            <a:r>
              <a:rPr lang="en-US" sz="1200" b="1" baseline="0" dirty="0" smtClean="0">
                <a:latin typeface="+mn-lt"/>
              </a:rPr>
              <a:t>Add Entrance Effect </a:t>
            </a:r>
            <a:r>
              <a:rPr lang="en-US" sz="1200" baseline="0" dirty="0" smtClean="0">
                <a:latin typeface="+mn-lt"/>
              </a:rPr>
              <a:t>dialog box, under </a:t>
            </a:r>
            <a:r>
              <a:rPr lang="en-US" sz="1200" b="1" baseline="0" dirty="0" smtClean="0">
                <a:latin typeface="+mn-lt"/>
              </a:rPr>
              <a:t>Subtle</a:t>
            </a:r>
            <a:r>
              <a:rPr lang="en-US" sz="1200" baseline="0" dirty="0" smtClean="0">
                <a:latin typeface="+mn-lt"/>
              </a:rPr>
              <a:t>, click</a:t>
            </a:r>
            <a:r>
              <a:rPr lang="en-US" sz="1200" b="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Fade</a:t>
            </a:r>
            <a:r>
              <a:rPr lang="en-US" sz="1200" b="0" baseline="0" dirty="0" smtClean="0">
                <a:latin typeface="+mn-lt"/>
              </a:rPr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latin typeface="+mn-lt"/>
              </a:rPr>
              <a:t>Select the eighth animation effect (fade effect for the third text box). U</a:t>
            </a:r>
            <a:r>
              <a:rPr lang="en-US" sz="1200" baseline="0" dirty="0" smtClean="0">
                <a:latin typeface="+mn-lt"/>
              </a:rPr>
              <a:t>nder </a:t>
            </a:r>
            <a:r>
              <a:rPr lang="en-US" sz="1200" b="1" dirty="0" smtClean="0">
                <a:latin typeface="+mn-lt"/>
              </a:rPr>
              <a:t>Modify:</a:t>
            </a:r>
            <a:r>
              <a:rPr lang="en-US" sz="1200" b="1" baseline="0" dirty="0" smtClean="0">
                <a:latin typeface="+mn-lt"/>
              </a:rPr>
              <a:t> Fade</a:t>
            </a:r>
            <a:r>
              <a:rPr lang="en-US" sz="1200" b="0" baseline="0" dirty="0" smtClean="0">
                <a:latin typeface="+mn-lt"/>
              </a:rPr>
              <a:t>,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>
                <a:latin typeface="+mn-lt"/>
              </a:rPr>
              <a:t>In the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dirty="0" smtClean="0">
                <a:latin typeface="+mn-lt"/>
              </a:rPr>
              <a:t>Start</a:t>
            </a:r>
            <a:r>
              <a:rPr lang="en-US" sz="1200" baseline="0" dirty="0" smtClean="0">
                <a:latin typeface="+mn-lt"/>
              </a:rPr>
              <a:t> list, select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b="1" dirty="0" smtClean="0">
                <a:latin typeface="+mn-lt"/>
              </a:rPr>
              <a:t>With Previous</a:t>
            </a:r>
            <a:r>
              <a:rPr lang="en-US" sz="1200" b="0" dirty="0" smtClean="0">
                <a:latin typeface="+mn-lt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>
                <a:latin typeface="+mn-lt"/>
              </a:rPr>
              <a:t>In the </a:t>
            </a:r>
            <a:r>
              <a:rPr lang="en-US" sz="1200" b="1" dirty="0" smtClean="0">
                <a:latin typeface="+mn-lt"/>
              </a:rPr>
              <a:t>Speed </a:t>
            </a:r>
            <a:r>
              <a:rPr lang="en-US" sz="1200" baseline="0" dirty="0" smtClean="0">
                <a:latin typeface="+mn-lt"/>
              </a:rPr>
              <a:t>list</a:t>
            </a:r>
            <a:r>
              <a:rPr lang="en-US" sz="1200" b="0" dirty="0" smtClean="0">
                <a:latin typeface="+mn-lt"/>
              </a:rPr>
              <a:t>,</a:t>
            </a:r>
            <a:r>
              <a:rPr lang="en-US" sz="1200" b="0" baseline="0" dirty="0" smtClean="0">
                <a:latin typeface="+mn-lt"/>
              </a:rPr>
              <a:t> select </a:t>
            </a:r>
            <a:r>
              <a:rPr lang="en-US" sz="1200" b="1" baseline="0" dirty="0" smtClean="0">
                <a:latin typeface="+mn-lt"/>
              </a:rPr>
              <a:t>Very Fast</a:t>
            </a:r>
            <a:r>
              <a:rPr lang="en-US" sz="1200" b="0" baseline="0" dirty="0" smtClean="0">
                <a:latin typeface="+mn-lt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>
                <a:latin typeface="+mn-lt"/>
              </a:rPr>
              <a:t>On the slide, select the fourth oval. In the </a:t>
            </a:r>
            <a:r>
              <a:rPr lang="en-US" sz="1200" b="1" baseline="0" dirty="0" smtClean="0">
                <a:latin typeface="+mn-lt"/>
              </a:rPr>
              <a:t>Custom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Animation</a:t>
            </a:r>
            <a:r>
              <a:rPr lang="en-US" sz="1200" baseline="0" dirty="0" smtClean="0">
                <a:latin typeface="+mn-lt"/>
              </a:rPr>
              <a:t> task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Click </a:t>
            </a:r>
            <a:r>
              <a:rPr lang="en-US" sz="1200" b="1" baseline="0" dirty="0" smtClean="0">
                <a:latin typeface="+mn-lt"/>
              </a:rPr>
              <a:t>Add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Effect</a:t>
            </a:r>
            <a:r>
              <a:rPr lang="en-US" sz="1200" baseline="0" dirty="0" smtClean="0">
                <a:latin typeface="+mn-lt"/>
              </a:rPr>
              <a:t>, point to </a:t>
            </a:r>
            <a:r>
              <a:rPr lang="en-US" sz="1200" b="1" baseline="0" dirty="0" smtClean="0">
                <a:latin typeface="+mn-lt"/>
              </a:rPr>
              <a:t>Emphasis</a:t>
            </a:r>
            <a:r>
              <a:rPr lang="en-US" sz="1200" b="0" baseline="0" dirty="0" smtClean="0">
                <a:latin typeface="+mn-lt"/>
              </a:rPr>
              <a:t>, and then click </a:t>
            </a:r>
            <a:r>
              <a:rPr lang="en-US" sz="1200" b="1" baseline="0" dirty="0" smtClean="0">
                <a:latin typeface="+mn-lt"/>
              </a:rPr>
              <a:t>More Effects</a:t>
            </a:r>
            <a:r>
              <a:rPr lang="en-US" sz="1200" b="0" baseline="0" dirty="0" smtClean="0">
                <a:latin typeface="+mn-lt"/>
              </a:rPr>
              <a:t>. In the </a:t>
            </a:r>
            <a:r>
              <a:rPr lang="en-US" sz="1200" b="1" baseline="0" dirty="0" smtClean="0">
                <a:latin typeface="+mn-lt"/>
              </a:rPr>
              <a:t>Add Emphasis Effect </a:t>
            </a:r>
            <a:r>
              <a:rPr lang="en-US" sz="1200" b="0" baseline="0" dirty="0" smtClean="0">
                <a:latin typeface="+mn-lt"/>
              </a:rPr>
              <a:t>dialog box, under </a:t>
            </a:r>
            <a:r>
              <a:rPr lang="en-US" sz="1200" b="1" baseline="0" dirty="0" smtClean="0">
                <a:latin typeface="+mn-lt"/>
              </a:rPr>
              <a:t>Basic</a:t>
            </a:r>
            <a:r>
              <a:rPr lang="en-US" sz="1200" b="0" baseline="0" dirty="0" smtClean="0">
                <a:latin typeface="+mn-lt"/>
              </a:rPr>
              <a:t>, click </a:t>
            </a:r>
            <a:r>
              <a:rPr lang="en-US" sz="1200" b="1" baseline="0" dirty="0" smtClean="0">
                <a:latin typeface="+mn-lt"/>
              </a:rPr>
              <a:t>Change Fill Color</a:t>
            </a:r>
            <a:r>
              <a:rPr lang="en-US" sz="1200" b="0" baseline="0" dirty="0" smtClean="0">
                <a:latin typeface="+mn-lt"/>
              </a:rPr>
              <a:t>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>
                <a:latin typeface="+mn-lt"/>
              </a:rPr>
              <a:t>Select the ninth animation effect (change fill color effect for the fourth oval). Under </a:t>
            </a:r>
            <a:r>
              <a:rPr lang="en-US" sz="1200" b="1" baseline="0" dirty="0" smtClean="0">
                <a:latin typeface="+mn-lt"/>
              </a:rPr>
              <a:t>Modify: Change Fill Color</a:t>
            </a:r>
            <a:r>
              <a:rPr lang="en-US" sz="1200" b="0" baseline="0" dirty="0" smtClean="0">
                <a:latin typeface="+mn-lt"/>
              </a:rPr>
              <a:t>,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Start</a:t>
            </a:r>
            <a:r>
              <a:rPr lang="en-US" sz="1200" b="0" baseline="0" dirty="0" smtClean="0">
                <a:latin typeface="+mn-lt"/>
              </a:rPr>
              <a:t> </a:t>
            </a:r>
            <a:r>
              <a:rPr lang="en-US" sz="1200" baseline="0" dirty="0" smtClean="0">
                <a:latin typeface="+mn-lt"/>
              </a:rPr>
              <a:t>list</a:t>
            </a:r>
            <a:r>
              <a:rPr lang="en-US" sz="1200" b="0" baseline="0" dirty="0" smtClean="0">
                <a:latin typeface="+mn-lt"/>
              </a:rPr>
              <a:t>, select </a:t>
            </a:r>
            <a:r>
              <a:rPr lang="en-US" sz="1200" b="1" baseline="0" dirty="0" smtClean="0">
                <a:latin typeface="+mn-lt"/>
              </a:rPr>
              <a:t>After Previous</a:t>
            </a:r>
            <a:r>
              <a:rPr lang="en-US" sz="1200" b="0" baseline="0" dirty="0" smtClean="0">
                <a:latin typeface="+mn-lt"/>
              </a:rPr>
              <a:t>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Fill Color </a:t>
            </a:r>
            <a:r>
              <a:rPr lang="en-US" sz="1200" b="0" baseline="0" dirty="0" smtClean="0">
                <a:latin typeface="+mn-lt"/>
              </a:rPr>
              <a:t>list, click </a:t>
            </a:r>
            <a:r>
              <a:rPr lang="en-US" sz="1200" b="1" baseline="0" dirty="0" smtClean="0">
                <a:latin typeface="+mn-lt"/>
              </a:rPr>
              <a:t>More Colors</a:t>
            </a:r>
            <a:r>
              <a:rPr lang="en-US" sz="1200" b="0" baseline="0" dirty="0" smtClean="0">
                <a:latin typeface="+mn-lt"/>
              </a:rPr>
              <a:t>. In the </a:t>
            </a:r>
            <a:r>
              <a:rPr lang="en-US" sz="1200" b="1" baseline="0" dirty="0" smtClean="0">
                <a:latin typeface="+mn-lt"/>
              </a:rPr>
              <a:t>Colors</a:t>
            </a:r>
            <a:r>
              <a:rPr lang="en-US" sz="1200" b="0" baseline="0" dirty="0" smtClean="0">
                <a:latin typeface="+mn-lt"/>
              </a:rPr>
              <a:t> dialog box, on the </a:t>
            </a:r>
            <a:r>
              <a:rPr lang="en-US" sz="1200" b="1" baseline="0" dirty="0" smtClean="0">
                <a:latin typeface="+mn-lt"/>
              </a:rPr>
              <a:t>Custom</a:t>
            </a:r>
            <a:r>
              <a:rPr lang="en-US" sz="1200" b="0" baseline="0" dirty="0" smtClean="0">
                <a:latin typeface="+mn-lt"/>
              </a:rPr>
              <a:t> tab, enter values for Red: </a:t>
            </a:r>
            <a:r>
              <a:rPr lang="en-US" sz="1200" b="1" baseline="0" dirty="0" smtClean="0">
                <a:latin typeface="+mn-lt"/>
              </a:rPr>
              <a:t>130</a:t>
            </a:r>
            <a:r>
              <a:rPr lang="en-US" sz="1200" b="0" baseline="0" dirty="0" smtClean="0">
                <a:latin typeface="+mn-lt"/>
              </a:rPr>
              <a:t>, Green: </a:t>
            </a:r>
            <a:r>
              <a:rPr lang="en-US" sz="1200" b="1" baseline="0" dirty="0" smtClean="0">
                <a:latin typeface="+mn-lt"/>
              </a:rPr>
              <a:t>153</a:t>
            </a:r>
            <a:r>
              <a:rPr lang="en-US" sz="1200" b="0" baseline="0" dirty="0" smtClean="0">
                <a:latin typeface="+mn-lt"/>
              </a:rPr>
              <a:t>, Blue: </a:t>
            </a:r>
            <a:r>
              <a:rPr lang="en-US" sz="1200" b="1" baseline="0" dirty="0" smtClean="0">
                <a:latin typeface="+mn-lt"/>
              </a:rPr>
              <a:t>117</a:t>
            </a:r>
            <a:r>
              <a:rPr lang="en-US" sz="1200" b="0" baseline="0" dirty="0" smtClean="0">
                <a:latin typeface="+mn-lt"/>
              </a:rPr>
              <a:t>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Speed</a:t>
            </a:r>
            <a:r>
              <a:rPr lang="en-US" sz="1200" b="0" baseline="0" dirty="0" smtClean="0">
                <a:latin typeface="+mn-lt"/>
              </a:rPr>
              <a:t> </a:t>
            </a:r>
            <a:r>
              <a:rPr lang="en-US" sz="1200" baseline="0" dirty="0" smtClean="0">
                <a:latin typeface="+mn-lt"/>
              </a:rPr>
              <a:t>list</a:t>
            </a:r>
            <a:r>
              <a:rPr lang="en-US" sz="1200" b="0" baseline="0" dirty="0" smtClean="0">
                <a:latin typeface="+mn-lt"/>
              </a:rPr>
              <a:t>, select </a:t>
            </a:r>
            <a:r>
              <a:rPr lang="en-US" sz="1200" b="1" baseline="0" dirty="0" smtClean="0">
                <a:latin typeface="+mn-lt"/>
              </a:rPr>
              <a:t>Very Fast</a:t>
            </a:r>
            <a:r>
              <a:rPr lang="en-US" sz="1200" b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latin typeface="+mn-lt"/>
              </a:rPr>
              <a:t>On the slide, select the fourth text box. In the </a:t>
            </a:r>
            <a:r>
              <a:rPr lang="en-US" sz="1200" b="1" baseline="0" dirty="0" smtClean="0">
                <a:latin typeface="+mn-lt"/>
              </a:rPr>
              <a:t>Custom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Animation</a:t>
            </a:r>
            <a:r>
              <a:rPr lang="en-US" sz="1200" baseline="0" dirty="0" smtClean="0">
                <a:latin typeface="+mn-lt"/>
              </a:rPr>
              <a:t> task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Click </a:t>
            </a:r>
            <a:r>
              <a:rPr lang="en-US" sz="1200" b="1" baseline="0" dirty="0" smtClean="0">
                <a:latin typeface="+mn-lt"/>
              </a:rPr>
              <a:t>Add Effect</a:t>
            </a:r>
            <a:r>
              <a:rPr lang="en-US" sz="1200" b="0" baseline="0" dirty="0" smtClean="0">
                <a:latin typeface="+mn-lt"/>
              </a:rPr>
              <a:t>, point to</a:t>
            </a:r>
            <a:r>
              <a:rPr lang="en-US" sz="1200" b="1" baseline="0" dirty="0" smtClean="0">
                <a:latin typeface="+mn-lt"/>
              </a:rPr>
              <a:t> Entrance</a:t>
            </a:r>
            <a:r>
              <a:rPr lang="en-US" sz="1200" b="0" baseline="0" dirty="0" smtClean="0">
                <a:latin typeface="+mn-lt"/>
              </a:rPr>
              <a:t>,</a:t>
            </a:r>
            <a:r>
              <a:rPr lang="en-US" sz="1200" b="1" baseline="0" dirty="0" smtClean="0">
                <a:latin typeface="+mn-lt"/>
              </a:rPr>
              <a:t> </a:t>
            </a:r>
            <a:r>
              <a:rPr lang="en-US" sz="1200" baseline="0" dirty="0" smtClean="0">
                <a:latin typeface="+mn-lt"/>
              </a:rPr>
              <a:t>and then click </a:t>
            </a:r>
            <a:r>
              <a:rPr lang="en-US" sz="1200" b="1" baseline="0" dirty="0" smtClean="0">
                <a:latin typeface="+mn-lt"/>
              </a:rPr>
              <a:t>More Effects</a:t>
            </a:r>
            <a:r>
              <a:rPr lang="en-US" sz="1200" baseline="0" dirty="0" smtClean="0">
                <a:latin typeface="+mn-lt"/>
              </a:rPr>
              <a:t>. In the </a:t>
            </a:r>
            <a:r>
              <a:rPr lang="en-US" sz="1200" b="1" baseline="0" dirty="0" smtClean="0">
                <a:latin typeface="+mn-lt"/>
              </a:rPr>
              <a:t>Add Entrance Effect </a:t>
            </a:r>
            <a:r>
              <a:rPr lang="en-US" sz="1200" baseline="0" dirty="0" smtClean="0">
                <a:latin typeface="+mn-lt"/>
              </a:rPr>
              <a:t>dialog box, under </a:t>
            </a:r>
            <a:r>
              <a:rPr lang="en-US" sz="1200" b="1" baseline="0" dirty="0" smtClean="0">
                <a:latin typeface="+mn-lt"/>
              </a:rPr>
              <a:t>Subtle</a:t>
            </a:r>
            <a:r>
              <a:rPr lang="en-US" sz="1200" baseline="0" dirty="0" smtClean="0">
                <a:latin typeface="+mn-lt"/>
              </a:rPr>
              <a:t>, click</a:t>
            </a:r>
            <a:r>
              <a:rPr lang="en-US" sz="1200" b="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Fade</a:t>
            </a:r>
            <a:r>
              <a:rPr lang="en-US" sz="1200" b="0" baseline="0" dirty="0" smtClean="0">
                <a:latin typeface="+mn-lt"/>
              </a:rPr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latin typeface="+mn-lt"/>
              </a:rPr>
              <a:t>Select the 10</a:t>
            </a:r>
            <a:r>
              <a:rPr lang="en-US" sz="1200" b="0" baseline="30000" dirty="0" smtClean="0">
                <a:latin typeface="+mn-lt"/>
              </a:rPr>
              <a:t>th</a:t>
            </a:r>
            <a:r>
              <a:rPr lang="en-US" sz="1200" b="0" baseline="0" dirty="0" smtClean="0">
                <a:latin typeface="+mn-lt"/>
              </a:rPr>
              <a:t> animation effect (fade effect for the fourth text box). U</a:t>
            </a:r>
            <a:r>
              <a:rPr lang="en-US" sz="1200" baseline="0" dirty="0" smtClean="0">
                <a:latin typeface="+mn-lt"/>
              </a:rPr>
              <a:t>nder </a:t>
            </a:r>
            <a:r>
              <a:rPr lang="en-US" sz="1200" b="1" dirty="0" smtClean="0">
                <a:latin typeface="+mn-lt"/>
              </a:rPr>
              <a:t>Modify:</a:t>
            </a:r>
            <a:r>
              <a:rPr lang="en-US" sz="1200" b="1" baseline="0" dirty="0" smtClean="0">
                <a:latin typeface="+mn-lt"/>
              </a:rPr>
              <a:t> Fade</a:t>
            </a:r>
            <a:r>
              <a:rPr lang="en-US" sz="1200" b="0" baseline="0" dirty="0" smtClean="0">
                <a:latin typeface="+mn-lt"/>
              </a:rPr>
              <a:t>,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>
                <a:latin typeface="+mn-lt"/>
              </a:rPr>
              <a:t>In the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dirty="0" smtClean="0">
                <a:latin typeface="+mn-lt"/>
              </a:rPr>
              <a:t>Start</a:t>
            </a:r>
            <a:r>
              <a:rPr lang="en-US" sz="1200" baseline="0" dirty="0" smtClean="0">
                <a:latin typeface="+mn-lt"/>
              </a:rPr>
              <a:t> list, select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b="1" dirty="0" smtClean="0">
                <a:latin typeface="+mn-lt"/>
              </a:rPr>
              <a:t>With Previous</a:t>
            </a:r>
            <a:r>
              <a:rPr lang="en-US" sz="1200" b="0" dirty="0" smtClean="0">
                <a:latin typeface="+mn-lt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>
                <a:latin typeface="+mn-lt"/>
              </a:rPr>
              <a:t>In the </a:t>
            </a:r>
            <a:r>
              <a:rPr lang="en-US" sz="1200" b="1" dirty="0" smtClean="0">
                <a:latin typeface="+mn-lt"/>
              </a:rPr>
              <a:t>Speed </a:t>
            </a:r>
            <a:r>
              <a:rPr lang="en-US" sz="1200" baseline="0" dirty="0" smtClean="0">
                <a:latin typeface="+mn-lt"/>
              </a:rPr>
              <a:t>list</a:t>
            </a:r>
            <a:r>
              <a:rPr lang="en-US" sz="1200" b="0" dirty="0" smtClean="0">
                <a:latin typeface="+mn-lt"/>
              </a:rPr>
              <a:t>,</a:t>
            </a:r>
            <a:r>
              <a:rPr lang="en-US" sz="1200" b="0" baseline="0" dirty="0" smtClean="0">
                <a:latin typeface="+mn-lt"/>
              </a:rPr>
              <a:t> select </a:t>
            </a:r>
            <a:r>
              <a:rPr lang="en-US" sz="1200" b="1" baseline="0" dirty="0" smtClean="0">
                <a:latin typeface="+mn-lt"/>
              </a:rPr>
              <a:t>Very Fast</a:t>
            </a:r>
            <a:r>
              <a:rPr lang="en-US" sz="1200" b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19605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9084-F3A8-4FFA-AAED-DB6F144A3F9F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03/13/1443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30FB-C18A-4765-9E8F-D536B5840444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45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9084-F3A8-4FFA-AAED-DB6F144A3F9F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03/13/1443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30FB-C18A-4765-9E8F-D536B5840444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42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9084-F3A8-4FFA-AAED-DB6F144A3F9F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03/13/1443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30FB-C18A-4765-9E8F-D536B5840444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65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C4AAE6E-AC96-473B-844C-45798E242676}" type="slidenum">
              <a:rPr lang="en-US" altLang="fa-I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23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A903D-BCBE-40FD-8F16-46AFC99090B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03/13/1443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951A-466E-4C66-B980-6EF965E1821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142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A903D-BCBE-40FD-8F16-46AFC99090B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03/13/1443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951A-466E-4C66-B980-6EF965E1821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49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A903D-BCBE-40FD-8F16-46AFC99090B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03/13/1443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951A-466E-4C66-B980-6EF965E1821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96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A903D-BCBE-40FD-8F16-46AFC99090B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03/13/1443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951A-466E-4C66-B980-6EF965E1821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91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A903D-BCBE-40FD-8F16-46AFC99090B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03/13/1443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951A-466E-4C66-B980-6EF965E1821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52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A903D-BCBE-40FD-8F16-46AFC99090B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03/13/1443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951A-466E-4C66-B980-6EF965E1821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929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A903D-BCBE-40FD-8F16-46AFC99090B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03/13/1443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951A-466E-4C66-B980-6EF965E1821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41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9084-F3A8-4FFA-AAED-DB6F144A3F9F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03/13/1443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30FB-C18A-4765-9E8F-D536B5840444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24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A903D-BCBE-40FD-8F16-46AFC99090B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03/13/1443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951A-466E-4C66-B980-6EF965E1821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33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A903D-BCBE-40FD-8F16-46AFC99090B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03/13/1443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951A-466E-4C66-B980-6EF965E1821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3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A903D-BCBE-40FD-8F16-46AFC99090B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03/13/1443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951A-466E-4C66-B980-6EF965E1821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608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A903D-BCBE-40FD-8F16-46AFC99090B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03/13/1443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951A-466E-4C66-B980-6EF965E1821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6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9084-F3A8-4FFA-AAED-DB6F144A3F9F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03/13/1443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30FB-C18A-4765-9E8F-D536B5840444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8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9084-F3A8-4FFA-AAED-DB6F144A3F9F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03/13/1443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30FB-C18A-4765-9E8F-D536B5840444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2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9084-F3A8-4FFA-AAED-DB6F144A3F9F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03/13/1443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30FB-C18A-4765-9E8F-D536B5840444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4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9084-F3A8-4FFA-AAED-DB6F144A3F9F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03/13/1443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30FB-C18A-4765-9E8F-D536B5840444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71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9084-F3A8-4FFA-AAED-DB6F144A3F9F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03/13/1443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30FB-C18A-4765-9E8F-D536B5840444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3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9084-F3A8-4FFA-AAED-DB6F144A3F9F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03/13/1443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30FB-C18A-4765-9E8F-D536B5840444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8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9084-F3A8-4FFA-AAED-DB6F144A3F9F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03/13/1443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30FB-C18A-4765-9E8F-D536B5840444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62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A9084-F3A8-4FFA-AAED-DB6F144A3F9F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03/13/1443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430FB-C18A-4765-9E8F-D536B5840444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9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A903D-BCBE-40FD-8F16-46AFC99090B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03/13/1443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2951A-466E-4C66-B980-6EF965E1821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60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8.gif"/><Relationship Id="rId11" Type="http://schemas.openxmlformats.org/officeDocument/2006/relationships/image" Target="../media/image4.png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hyperlink" Target="http://www.presentermedia.com/index.php?target=closeup&amp;id=10738&amp;categoryid=115&amp;maincat=animsp" TargetMode="External"/><Relationship Id="rId9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38492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a-IR" sz="4300" dirty="0">
                <a:cs typeface="B Yagut" panose="00000400000000000000" pitchFamily="2" charset="-78"/>
              </a:rPr>
              <a:t>مدیریت خطر بلایای مردم </a:t>
            </a:r>
            <a:r>
              <a:rPr lang="fa-IR" sz="4300" dirty="0" smtClean="0">
                <a:cs typeface="B Yagut" panose="00000400000000000000" pitchFamily="2" charset="-78"/>
              </a:rPr>
              <a:t>محور</a:t>
            </a:r>
          </a:p>
          <a:p>
            <a:pPr marL="0" indent="0" algn="ctr">
              <a:buNone/>
            </a:pPr>
            <a:endParaRPr lang="fa-IR" sz="4300" dirty="0">
              <a:cs typeface="B Yagut" panose="00000400000000000000" pitchFamily="2" charset="-78"/>
            </a:endParaRPr>
          </a:p>
          <a:p>
            <a:pPr marL="0" indent="0" algn="ctr">
              <a:buNone/>
            </a:pPr>
            <a:r>
              <a:rPr lang="fa-IR" sz="4000" dirty="0" smtClean="0">
                <a:latin typeface="+mj-lt"/>
                <a:ea typeface="+mj-ea"/>
                <a:cs typeface="B Yagut" panose="00000400000000000000" pitchFamily="2" charset="-78"/>
              </a:rPr>
              <a:t>مدیریت خطر بلایا</a:t>
            </a:r>
          </a:p>
          <a:p>
            <a:pPr marL="0" indent="0" algn="ctr">
              <a:buNone/>
            </a:pPr>
            <a:endParaRPr lang="fa-IR" sz="4400" b="1" dirty="0" smtClean="0">
              <a:latin typeface="+mj-lt"/>
              <a:ea typeface="+mj-ea"/>
              <a:cs typeface="B Yagut" panose="00000400000000000000" pitchFamily="2" charset="-78"/>
            </a:endParaRPr>
          </a:p>
          <a:p>
            <a:pPr marL="0" indent="0" algn="ctr">
              <a:buNone/>
            </a:pPr>
            <a:r>
              <a:rPr lang="fa-IR" sz="4400" b="1" dirty="0" smtClean="0">
                <a:latin typeface="+mj-lt"/>
                <a:ea typeface="+mj-ea"/>
                <a:cs typeface="B Yagut" panose="00000400000000000000" pitchFamily="2" charset="-78"/>
              </a:rPr>
              <a:t> </a:t>
            </a:r>
            <a:endParaRPr lang="fa-IR" sz="4400" b="1" dirty="0">
              <a:latin typeface="+mj-lt"/>
              <a:ea typeface="+mj-ea"/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966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rgbClr val="FF0000"/>
                </a:solidFill>
                <a:cs typeface="B Yagut" panose="00000400000000000000" pitchFamily="2" charset="-78"/>
              </a:rPr>
              <a:t>وظیفه مردم در زمان حوادث و بلایا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sz="2800" dirty="0">
                <a:cs typeface="B Yagut" panose="00000400000000000000" pitchFamily="2" charset="-78"/>
              </a:rPr>
              <a:t>رویکردهای نوین مدیریت خطر </a:t>
            </a:r>
            <a:r>
              <a:rPr lang="fa-IR" sz="2800" dirty="0" smtClean="0">
                <a:cs typeface="B Yagut" panose="00000400000000000000" pitchFamily="2" charset="-78"/>
              </a:rPr>
              <a:t>بلایا </a:t>
            </a:r>
            <a:r>
              <a:rPr lang="fa-IR" sz="2800" dirty="0">
                <a:cs typeface="B Yagut" panose="00000400000000000000" pitchFamily="2" charset="-78"/>
              </a:rPr>
              <a:t>همواره بر برنامه‌های جامعه محور تاکید دارد. </a:t>
            </a:r>
            <a:endParaRPr lang="en-US" sz="2800" dirty="0">
              <a:cs typeface="B Yagut" panose="00000400000000000000" pitchFamily="2" charset="-78"/>
            </a:endParaRPr>
          </a:p>
          <a:p>
            <a:pPr marL="0" indent="0">
              <a:buNone/>
            </a:pPr>
            <a:r>
              <a:rPr lang="fa-IR" sz="2800" dirty="0" smtClean="0">
                <a:cs typeface="B Yagut" panose="00000400000000000000" pitchFamily="2" charset="-78"/>
              </a:rPr>
              <a:t>برخی معتقدند </a:t>
            </a:r>
            <a:r>
              <a:rPr lang="fa-IR" sz="2800" dirty="0">
                <a:cs typeface="B Yagut" panose="00000400000000000000" pitchFamily="2" charset="-78"/>
              </a:rPr>
              <a:t>که تمام کارها را باید دولت انجام دهد، </a:t>
            </a:r>
            <a:r>
              <a:rPr lang="fa-IR" sz="2800" dirty="0" smtClean="0">
                <a:cs typeface="B Yagut" panose="00000400000000000000" pitchFamily="2" charset="-78"/>
              </a:rPr>
              <a:t>برخی </a:t>
            </a:r>
            <a:r>
              <a:rPr lang="fa-IR" sz="2800" dirty="0">
                <a:cs typeface="B Yagut" panose="00000400000000000000" pitchFamily="2" charset="-78"/>
              </a:rPr>
              <a:t>معتقدند </a:t>
            </a:r>
            <a:r>
              <a:rPr lang="fa-IR" sz="2800" dirty="0" smtClean="0">
                <a:cs typeface="B Yagut" panose="00000400000000000000" pitchFamily="2" charset="-78"/>
              </a:rPr>
              <a:t>که تمام </a:t>
            </a:r>
            <a:r>
              <a:rPr lang="fa-IR" sz="2800" dirty="0">
                <a:cs typeface="B Yagut" panose="00000400000000000000" pitchFamily="2" charset="-78"/>
              </a:rPr>
              <a:t>کارها به عهده مردم است و گروهی هم معتقدند که مردم </a:t>
            </a:r>
            <a:r>
              <a:rPr lang="fa-IR" sz="2800" dirty="0" smtClean="0">
                <a:cs typeface="B Yagut" panose="00000400000000000000" pitchFamily="2" charset="-78"/>
              </a:rPr>
              <a:t>و دولت </a:t>
            </a:r>
            <a:r>
              <a:rPr lang="fa-IR" sz="2800" dirty="0">
                <a:cs typeface="B Yagut" panose="00000400000000000000" pitchFamily="2" charset="-78"/>
              </a:rPr>
              <a:t>باید با همکاری هم اقدامات ایمن سازی و کاهش خطر را انجام دهند</a:t>
            </a:r>
            <a:r>
              <a:rPr lang="fa-IR" sz="2800" dirty="0" smtClean="0">
                <a:cs typeface="B Yagut" panose="00000400000000000000" pitchFamily="2" charset="-78"/>
              </a:rPr>
              <a:t>.</a:t>
            </a:r>
          </a:p>
          <a:p>
            <a:pPr marL="0" indent="0">
              <a:buNone/>
            </a:pPr>
            <a:endParaRPr lang="fa-IR" sz="2800" dirty="0">
              <a:cs typeface="B Yagut" panose="00000400000000000000" pitchFamily="2" charset="-78"/>
            </a:endParaRPr>
          </a:p>
          <a:p>
            <a:pPr marL="0" indent="0" algn="ctr">
              <a:buNone/>
            </a:pPr>
            <a:r>
              <a:rPr lang="fa-IR" sz="4000" dirty="0">
                <a:solidFill>
                  <a:srgbClr val="FF0000"/>
                </a:solidFill>
                <a:cs typeface="B Yagut" panose="00000400000000000000" pitchFamily="2" charset="-78"/>
              </a:rPr>
              <a:t>چرا مردم؟</a:t>
            </a:r>
          </a:p>
          <a:p>
            <a:endParaRPr lang="fa-IR" dirty="0"/>
          </a:p>
        </p:txBody>
      </p:sp>
      <p:pic>
        <p:nvPicPr>
          <p:cNvPr id="2" name="07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28600" y="6845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0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c 13"/>
          <p:cNvSpPr/>
          <p:nvPr/>
        </p:nvSpPr>
        <p:spPr>
          <a:xfrm>
            <a:off x="-3429001" y="1"/>
            <a:ext cx="6858002" cy="6858000"/>
          </a:xfrm>
          <a:prstGeom prst="arc">
            <a:avLst>
              <a:gd name="adj1" fmla="val 16200000"/>
              <a:gd name="adj2" fmla="val 5370932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222172" y="2557483"/>
            <a:ext cx="5958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>
                <a:solidFill>
                  <a:prstClr val="black"/>
                </a:solidFill>
                <a:cs typeface="B Yagut" pitchFamily="2" charset="-78"/>
              </a:rPr>
              <a:t>مردم هر محله بهتر از هر کسی محله </a:t>
            </a:r>
            <a:r>
              <a:rPr lang="fa-IR" sz="2400" dirty="0" smtClean="0">
                <a:solidFill>
                  <a:prstClr val="black"/>
                </a:solidFill>
                <a:cs typeface="B Yagut" pitchFamily="2" charset="-78"/>
              </a:rPr>
              <a:t>خودرا میشناسند.</a:t>
            </a:r>
            <a:endParaRPr lang="fa-IR" sz="2400" dirty="0">
              <a:solidFill>
                <a:prstClr val="black"/>
              </a:solidFill>
              <a:cs typeface="B Yagut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558640" y="3863203"/>
            <a:ext cx="5516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>
                <a:solidFill>
                  <a:prstClr val="black"/>
                </a:solidFill>
                <a:cs typeface="B Yagut" pitchFamily="2" charset="-78"/>
              </a:rPr>
              <a:t>هر کس خانه خود را بهتر از دیگران می </a:t>
            </a:r>
            <a:r>
              <a:rPr lang="fa-IR" sz="2400" dirty="0" smtClean="0">
                <a:solidFill>
                  <a:prstClr val="black"/>
                </a:solidFill>
                <a:cs typeface="B Yagut" pitchFamily="2" charset="-78"/>
              </a:rPr>
              <a:t>شناسد.</a:t>
            </a:r>
            <a:endParaRPr lang="fa-IR" sz="2400" dirty="0">
              <a:solidFill>
                <a:prstClr val="black"/>
              </a:solidFill>
              <a:cs typeface="B Yagut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3124200" y="5029200"/>
            <a:ext cx="5950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>
                <a:solidFill>
                  <a:prstClr val="black"/>
                </a:solidFill>
                <a:cs typeface="B Yagut" pitchFamily="2" charset="-78"/>
              </a:rPr>
              <a:t>مردم اولین کسانی هستند که در صورت وقوع حادثه به اعضاء خانواده و همسایگان کمک می کنند</a:t>
            </a:r>
            <a:r>
              <a:rPr lang="fa-IR" sz="2400" dirty="0" smtClean="0">
                <a:solidFill>
                  <a:prstClr val="black"/>
                </a:solidFill>
                <a:cs typeface="B Yagut" pitchFamily="2" charset="-78"/>
              </a:rPr>
              <a:t>.</a:t>
            </a:r>
            <a:endParaRPr lang="fa-IR" sz="2400" dirty="0">
              <a:solidFill>
                <a:prstClr val="black"/>
              </a:solidFill>
              <a:cs typeface="B Yagut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20192" y="2638879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22174" y="3907395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733551" y="5175910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>
            <a:off x="-1350348" y="1700808"/>
            <a:ext cx="3048000" cy="3048000"/>
          </a:xfrm>
          <a:prstGeom prst="arc">
            <a:avLst>
              <a:gd name="adj1" fmla="val 16200000"/>
              <a:gd name="adj2" fmla="val 535979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24"/>
          <p:cNvGrpSpPr/>
          <p:nvPr/>
        </p:nvGrpSpPr>
        <p:grpSpPr>
          <a:xfrm rot="5400000">
            <a:off x="-2356854" y="3057918"/>
            <a:ext cx="6246420" cy="587784"/>
            <a:chOff x="-3200400" y="3314700"/>
            <a:chExt cx="6246420" cy="228600"/>
          </a:xfrm>
        </p:grpSpPr>
        <p:sp>
          <p:nvSpPr>
            <p:cNvPr id="13" name="Rounded Rectangle 12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a-I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ضرورت آموزش مردمی </a:t>
              </a:r>
              <a:endParaRPr lang="fa-I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3" name="08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88640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48072"/>
      </p:ext>
    </p:extLst>
  </p:cSld>
  <p:clrMapOvr>
    <a:masterClrMapping/>
  </p:clrMapOvr>
  <p:transition advClick="0" advTm="7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7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079" y="123371"/>
            <a:ext cx="8229600" cy="908720"/>
          </a:xfrm>
        </p:spPr>
        <p:txBody>
          <a:bodyPr>
            <a:normAutofit/>
          </a:bodyPr>
          <a:lstStyle/>
          <a:p>
            <a:r>
              <a:rPr lang="fa-IR" sz="4000" dirty="0">
                <a:solidFill>
                  <a:srgbClr val="FF0000"/>
                </a:solidFill>
                <a:cs typeface="B Yagut" panose="00000400000000000000" pitchFamily="2" charset="-78"/>
              </a:rPr>
              <a:t>برنامه مدیریت بلایا در سطح محله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3200400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fa-IR" sz="2800" dirty="0" smtClean="0">
                <a:cs typeface="B Yagut" panose="00000400000000000000" pitchFamily="2" charset="-78"/>
              </a:rPr>
              <a:t>توسط </a:t>
            </a:r>
            <a:r>
              <a:rPr lang="fa-IR" sz="2800" dirty="0">
                <a:cs typeface="B Yagut" panose="00000400000000000000" pitchFamily="2" charset="-78"/>
              </a:rPr>
              <a:t>برخی سازمان ها مثلا شهرداری، هلال احمر و غیره ممکن است برنامه ای برای مدیریت بلایا در محله شما در جریان باشد. مثلا </a:t>
            </a:r>
            <a:r>
              <a:rPr lang="fa-IR" sz="2800" dirty="0" smtClean="0">
                <a:cs typeface="B Yagut" panose="00000400000000000000" pitchFamily="2" charset="-78"/>
              </a:rPr>
              <a:t>آموزش جستجو </a:t>
            </a:r>
            <a:r>
              <a:rPr lang="fa-IR" sz="2800" dirty="0">
                <a:cs typeface="B Yagut" panose="00000400000000000000" pitchFamily="2" charset="-78"/>
              </a:rPr>
              <a:t>و نجات، کمک های اولیه، شناسایی نقاط پرخطر، نصب کانکس های ذخیره </a:t>
            </a:r>
            <a:r>
              <a:rPr lang="fa-IR" sz="2800" dirty="0" smtClean="0">
                <a:cs typeface="B Yagut" panose="00000400000000000000" pitchFamily="2" charset="-78"/>
              </a:rPr>
              <a:t>لوا</a:t>
            </a:r>
            <a:r>
              <a:rPr lang="fa-IR" sz="2800" dirty="0">
                <a:cs typeface="B Yagut" panose="00000400000000000000" pitchFamily="2" charset="-78"/>
              </a:rPr>
              <a:t>ز</a:t>
            </a:r>
            <a:r>
              <a:rPr lang="fa-IR" sz="2800" dirty="0" smtClean="0">
                <a:cs typeface="B Yagut" panose="00000400000000000000" pitchFamily="2" charset="-78"/>
              </a:rPr>
              <a:t>م </a:t>
            </a:r>
            <a:r>
              <a:rPr lang="fa-IR" sz="2800" dirty="0">
                <a:cs typeface="B Yagut" panose="00000400000000000000" pitchFamily="2" charset="-78"/>
              </a:rPr>
              <a:t>شرایط اضطراری، تمرین و مانور و غیره. </a:t>
            </a:r>
            <a:endParaRPr lang="fa-IR" sz="2800" dirty="0" smtClean="0">
              <a:cs typeface="B Yagut" panose="00000400000000000000" pitchFamily="2" charset="-78"/>
            </a:endParaRPr>
          </a:p>
          <a:p>
            <a:pPr marL="0" indent="0" algn="r" rtl="1">
              <a:buNone/>
            </a:pPr>
            <a:endParaRPr lang="fa-IR" sz="2800" dirty="0" smtClean="0">
              <a:cs typeface="B Yagut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800" dirty="0" smtClean="0">
                <a:cs typeface="B Yagut" panose="00000400000000000000" pitchFamily="2" charset="-78"/>
              </a:rPr>
              <a:t>توصیه می </a:t>
            </a:r>
            <a:r>
              <a:rPr lang="fa-IR" sz="2800" dirty="0">
                <a:cs typeface="B Yagut" panose="00000400000000000000" pitchFamily="2" charset="-78"/>
              </a:rPr>
              <a:t>شود تمام اعضای خانوار بطور فعال در این برنامه ها مشارکت </a:t>
            </a:r>
            <a:r>
              <a:rPr lang="fa-IR" sz="2800" dirty="0" smtClean="0">
                <a:cs typeface="B Yagut" panose="00000400000000000000" pitchFamily="2" charset="-78"/>
              </a:rPr>
              <a:t>کنند.</a:t>
            </a:r>
            <a:endParaRPr lang="fa-IR" sz="2800" dirty="0">
              <a:cs typeface="B Yagut" panose="00000400000000000000" pitchFamily="2" charset="-78"/>
            </a:endParaRPr>
          </a:p>
          <a:p>
            <a:pPr algn="r" rtl="1"/>
            <a:endParaRPr lang="fa-IR" sz="2000" dirty="0"/>
          </a:p>
        </p:txBody>
      </p:sp>
      <p:pic>
        <p:nvPicPr>
          <p:cNvPr id="5" name="Picture 63" descr="ID# 10738 - Figure Megaphone Protest - PowerPoint Animation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371600" cy="1371600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C:\Documents and Settings\mohsen\Desktop\New Folder (4)\ppt\animayted PPT\doctors_carrying_patient_stretcher_sm_wm - Cop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1583393" cy="158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1" descr="C:\Documents and Settings\mohsen\Desktop\New Folder (4)\ppt\animayted PPT\shake_for_consciousness_sm_wm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648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2" descr="C:\Documents and Settings\mohsen\Desktop\New Folder (4)\ppt\animayted PPT\running_with_injured_person_sm_wm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7244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C:\Documents and Settings\mohsen\Desktop\New Folder (4)\ppt\animayted PPT\doctor_listening_to_heartbeat_sm_wm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53000"/>
            <a:ext cx="1583393" cy="158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Documents and Settings\mohsen\Desktop\New Folder (4)\ppt\animayted PPT\cpr_listening_for_breath_sm_wm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029200"/>
            <a:ext cx="1583394" cy="158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044624" y="60406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8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8000"/>
    </mc:Choice>
    <mc:Fallback xmlns="">
      <p:transition spd="slow" advClick="0" advTm="3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1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solidFill>
                  <a:srgbClr val="FF0000"/>
                </a:solidFill>
                <a:cs typeface="B Yagut" panose="00000400000000000000" pitchFamily="2" charset="-78"/>
              </a:rPr>
              <a:t>طرح های مردم محور </a:t>
            </a:r>
            <a:br>
              <a:rPr lang="fa-IR" dirty="0" smtClean="0">
                <a:solidFill>
                  <a:srgbClr val="FF0000"/>
                </a:solidFill>
                <a:cs typeface="B Yagut" panose="00000400000000000000" pitchFamily="2" charset="-78"/>
              </a:rPr>
            </a:br>
            <a:endParaRPr lang="fa-IR" dirty="0">
              <a:solidFill>
                <a:srgbClr val="FF0000"/>
              </a:solidFill>
              <a:cs typeface="B Yagu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1"/>
            <a:ext cx="8229600" cy="2520280"/>
          </a:xfrm>
        </p:spPr>
        <p:txBody>
          <a:bodyPr>
            <a:normAutofit fontScale="92500" lnSpcReduction="10000"/>
          </a:bodyPr>
          <a:lstStyle/>
          <a:p>
            <a:r>
              <a:rPr lang="fa-IR" dirty="0" smtClean="0">
                <a:cs typeface="B Yagut" panose="00000400000000000000" pitchFamily="2" charset="-78"/>
              </a:rPr>
              <a:t>طرح محب</a:t>
            </a:r>
          </a:p>
          <a:p>
            <a:pPr marL="0" indent="0">
              <a:buNone/>
            </a:pPr>
            <a:endParaRPr lang="fa-IR" dirty="0" smtClean="0">
              <a:cs typeface="B Yagut" panose="00000400000000000000" pitchFamily="2" charset="-78"/>
            </a:endParaRPr>
          </a:p>
          <a:p>
            <a:r>
              <a:rPr lang="fa-IR" dirty="0" smtClean="0">
                <a:cs typeface="B Yagut" panose="00000400000000000000" pitchFamily="2" charset="-78"/>
              </a:rPr>
              <a:t>طرح دوام</a:t>
            </a:r>
          </a:p>
          <a:p>
            <a:endParaRPr lang="fa-IR" dirty="0">
              <a:cs typeface="B Yagut" panose="00000400000000000000" pitchFamily="2" charset="-78"/>
            </a:endParaRPr>
          </a:p>
          <a:p>
            <a:pPr marL="0" indent="0">
              <a:buNone/>
            </a:pPr>
            <a:r>
              <a:rPr lang="fa-IR" dirty="0" smtClean="0">
                <a:cs typeface="B Yagut" panose="00000400000000000000" pitchFamily="2" charset="-78"/>
              </a:rPr>
              <a:t> </a:t>
            </a:r>
            <a:endParaRPr lang="fa-IR" dirty="0">
              <a:cs typeface="B Yagut" panose="00000400000000000000" pitchFamily="2" charset="-78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44624" y="41490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8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cs typeface="B Yagut" pitchFamily="2" charset="-78"/>
              </a:rPr>
              <a:t>طرح </a:t>
            </a:r>
            <a:r>
              <a:rPr lang="fa-IR" dirty="0">
                <a:cs typeface="B Yagut" pitchFamily="2" charset="-78"/>
              </a:rPr>
              <a:t>محب در بهزیستی</a:t>
            </a:r>
            <a:br>
              <a:rPr lang="fa-IR" dirty="0">
                <a:cs typeface="B Yagut" pitchFamily="2" charset="-78"/>
              </a:rPr>
            </a:br>
            <a:endParaRPr lang="fa-IR" dirty="0">
              <a:cs typeface="B Yagu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8712968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800" dirty="0" smtClean="0">
                <a:cs typeface="B Yagut" panose="00000400000000000000" pitchFamily="2" charset="-78"/>
              </a:rPr>
              <a:t>یکی </a:t>
            </a:r>
            <a:r>
              <a:rPr lang="fa-IR" sz="2800" dirty="0">
                <a:cs typeface="B Yagut" panose="00000400000000000000" pitchFamily="2" charset="-78"/>
              </a:rPr>
              <a:t>از اقدامات و اصلی‌‌ترین فعالیت‌های سازمان بهزیستی برای جلوگیری از معلولیت‌های ناشی از بلایا </a:t>
            </a:r>
            <a:r>
              <a:rPr lang="fa-IR" sz="2800" dirty="0" smtClean="0">
                <a:cs typeface="B Yagut" panose="00000400000000000000" pitchFamily="2" charset="-78"/>
              </a:rPr>
              <a:t>اجرای طرح محب است. </a:t>
            </a:r>
          </a:p>
          <a:p>
            <a:pPr marL="0" indent="0">
              <a:buNone/>
            </a:pPr>
            <a:endParaRPr lang="fa-IR" sz="2800" dirty="0" smtClean="0">
              <a:cs typeface="B Yagut" panose="00000400000000000000" pitchFamily="2" charset="-78"/>
            </a:endParaRPr>
          </a:p>
          <a:p>
            <a:pPr marL="0" indent="0">
              <a:buNone/>
            </a:pPr>
            <a:endParaRPr lang="fa-IR" sz="2800" dirty="0" smtClean="0">
              <a:cs typeface="B Yagut" panose="00000400000000000000" pitchFamily="2" charset="-78"/>
            </a:endParaRPr>
          </a:p>
          <a:p>
            <a:pPr marL="0" indent="0">
              <a:buNone/>
            </a:pPr>
            <a:r>
              <a:rPr lang="fa-IR" sz="2800" dirty="0" smtClean="0">
                <a:cs typeface="B Yagut" panose="00000400000000000000" pitchFamily="2" charset="-78"/>
              </a:rPr>
              <a:t>این طرح با </a:t>
            </a:r>
            <a:r>
              <a:rPr lang="fa-IR" sz="2800" dirty="0">
                <a:cs typeface="B Yagut" panose="00000400000000000000" pitchFamily="2" charset="-78"/>
              </a:rPr>
              <a:t>هدف توانمندسازی جامعه و ایجاد روحیه خودکنترلی در زمان بروز بلایای </a:t>
            </a:r>
            <a:r>
              <a:rPr lang="fa-IR" sz="2800" dirty="0" smtClean="0">
                <a:cs typeface="B Yagut" panose="00000400000000000000" pitchFamily="2" charset="-78"/>
              </a:rPr>
              <a:t>طبیعی است.</a:t>
            </a:r>
            <a:endParaRPr lang="en-US" sz="2800" dirty="0">
              <a:cs typeface="B Yagut" panose="00000400000000000000" pitchFamily="2" charset="-78"/>
            </a:endParaRPr>
          </a:p>
          <a:p>
            <a:pPr marL="0" indent="0">
              <a:buNone/>
            </a:pPr>
            <a:endParaRPr lang="fa-IR" sz="2800" dirty="0" smtClean="0">
              <a:cs typeface="B Yagut" panose="00000400000000000000" pitchFamily="2" charset="-78"/>
            </a:endParaRPr>
          </a:p>
          <a:p>
            <a:pPr marL="0" indent="0">
              <a:buNone/>
            </a:pPr>
            <a:endParaRPr lang="fa-IR" sz="2800" dirty="0"/>
          </a:p>
          <a:p>
            <a:endParaRPr lang="fa-IR" sz="2800" dirty="0" smtClean="0">
              <a:cs typeface="B Yagut" pitchFamily="2" charset="-78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8000"/>
    </mc:Choice>
    <mc:Fallback xmlns="">
      <p:transition spd="slow" advClick="0" advTm="4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Yagut" pitchFamily="2" charset="-78"/>
              </a:rPr>
              <a:t>طرح محب در بهزیستی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24936" cy="4525963"/>
          </a:xfrm>
        </p:spPr>
        <p:txBody>
          <a:bodyPr/>
          <a:lstStyle/>
          <a:p>
            <a:pPr marL="0" indent="0">
              <a:buNone/>
            </a:pPr>
            <a:r>
              <a:rPr lang="fa-IR" sz="2800" dirty="0">
                <a:cs typeface="B Yagut" pitchFamily="2" charset="-78"/>
              </a:rPr>
              <a:t>در طول سالیان  اخیر روشها و اقدامات ز یادي در کشورهاي مختلف پیشنهاد شده است تا از میزان خسارتهاي مالي و جاني افراد کاسته شود. ولي کمتر به مسائل رواني  اجتماعي توجه شده است، در حالي که مهمتر ین و ماندگارتر ین مسئله در بلا یاي طبیعي که بر روي بازماندگان تاثیرات ز یادي مي گذارد، آسیبهاي رواني  اجتماعي است که متعاقب بروز حوادث غیرمترقبه بوجود ميآ ید که با تمهیدات و اقداماتي ميتوان تا حدود ز یادي از میزان و شدت آنها کاست. </a:t>
            </a:r>
          </a:p>
          <a:p>
            <a:endParaRPr lang="fa-IR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44624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0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09553"/>
            <a:ext cx="8712968" cy="4857403"/>
          </a:xfrm>
        </p:spPr>
        <p:txBody>
          <a:bodyPr/>
          <a:lstStyle/>
          <a:p>
            <a:pPr marL="0" indent="0">
              <a:buNone/>
            </a:pPr>
            <a:r>
              <a:rPr lang="fa-IR" sz="2800" dirty="0" smtClean="0">
                <a:cs typeface="B Yagut" panose="00000400000000000000" pitchFamily="2" charset="-78"/>
              </a:rPr>
              <a:t>این اقدامات زماني حدا کثر بهره وري را خواهد داشت که با توان و مشار کت همه جانبه مردمي توام  باشد.</a:t>
            </a:r>
            <a:endParaRPr lang="fa-IR" sz="2800" dirty="0">
              <a:cs typeface="B Yagut" panose="00000400000000000000" pitchFamily="2" charset="-78"/>
            </a:endParaRPr>
          </a:p>
          <a:p>
            <a:pPr marL="0" indent="0">
              <a:buNone/>
            </a:pPr>
            <a:endParaRPr lang="fa-IR" dirty="0">
              <a:cs typeface="B Yagut" panose="00000400000000000000" pitchFamily="2" charset="-78"/>
            </a:endParaRPr>
          </a:p>
        </p:txBody>
      </p:sp>
      <p:pic>
        <p:nvPicPr>
          <p:cNvPr id="4" name="Picture 3" descr="C:\Users\Dr Borhani\AppData\Local\Microsoft\Windows\Temporary Internet Files\Content.MSO\9964E0A1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6091">
            <a:off x="447657" y="2277747"/>
            <a:ext cx="4608512" cy="2783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1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28600" y="66693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6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Yagut" pitchFamily="2" charset="-78"/>
              </a:rPr>
              <a:t>طرح دوام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5" y="1412776"/>
            <a:ext cx="913220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800" dirty="0">
                <a:cs typeface="B Yagut" panose="00000400000000000000" pitchFamily="2" charset="-78"/>
              </a:rPr>
              <a:t>این طرح </a:t>
            </a:r>
            <a:r>
              <a:rPr lang="fa-IR" sz="2800" dirty="0" smtClean="0">
                <a:cs typeface="B Yagut" panose="00000400000000000000" pitchFamily="2" charset="-78"/>
              </a:rPr>
              <a:t>رویکرد جامعه محوردارد </a:t>
            </a:r>
            <a:r>
              <a:rPr lang="fa-IR" sz="2800" dirty="0">
                <a:cs typeface="B Yagut" panose="00000400000000000000" pitchFamily="2" charset="-78"/>
              </a:rPr>
              <a:t>مردم محلی فعالانه در فرایند کاهش خطرات ناشی از سوانح و بحران ها شرکت می </a:t>
            </a:r>
            <a:r>
              <a:rPr lang="fa-IR" sz="2800" dirty="0" smtClean="0">
                <a:cs typeface="B Yagut" panose="00000400000000000000" pitchFamily="2" charset="-78"/>
              </a:rPr>
              <a:t>کنند .</a:t>
            </a:r>
          </a:p>
          <a:p>
            <a:pPr marL="0" indent="0">
              <a:buNone/>
            </a:pPr>
            <a:r>
              <a:rPr lang="fa-IR" sz="2800" dirty="0">
                <a:cs typeface="B Yagut" pitchFamily="2" charset="-78"/>
              </a:rPr>
              <a:t>دوام مخفف کلمات داوطلب واکنش اضطراری محله است و به افرادی اطلاق می شود که دوره کمک های اولیه ، امداد و </a:t>
            </a:r>
            <a:r>
              <a:rPr lang="fa-IR" sz="2800" dirty="0" smtClean="0">
                <a:cs typeface="B Yagut" pitchFamily="2" charset="-78"/>
              </a:rPr>
              <a:t>نجات،آتش </a:t>
            </a:r>
            <a:r>
              <a:rPr lang="fa-IR" sz="2800" dirty="0">
                <a:cs typeface="B Yagut" pitchFamily="2" charset="-78"/>
              </a:rPr>
              <a:t>نشانی و روانشناسی را در ستاد مدیریت بحران شهرداری منطقه خود گذرانده و موفق به </a:t>
            </a:r>
            <a:r>
              <a:rPr lang="fa-IR" sz="2800" dirty="0" smtClean="0">
                <a:cs typeface="B Yagut" pitchFamily="2" charset="-78"/>
              </a:rPr>
              <a:t>اخـــذ </a:t>
            </a:r>
            <a:r>
              <a:rPr lang="fa-IR" sz="2800" dirty="0">
                <a:cs typeface="B Yagut" pitchFamily="2" charset="-78"/>
              </a:rPr>
              <a:t>مدرک مربوطه شده باشند.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endParaRPr lang="fa-IR" dirty="0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4"/>
          <a:srcRect l="51134" t="13744" r="16269" b="48176"/>
          <a:stretch/>
        </p:blipFill>
        <p:spPr>
          <a:xfrm>
            <a:off x="11795" y="4653136"/>
            <a:ext cx="4248472" cy="2204864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88640" y="54507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6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cs typeface="B Yagut" pitchFamily="2" charset="-78"/>
              </a:rPr>
              <a:t>طرح دوام </a:t>
            </a:r>
            <a:endParaRPr lang="fa-IR" sz="4000" dirty="0">
              <a:cs typeface="B Yagu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800" dirty="0" smtClean="0">
                <a:cs typeface="B Yagut" pitchFamily="2" charset="-78"/>
              </a:rPr>
              <a:t>این </a:t>
            </a:r>
            <a:r>
              <a:rPr lang="fa-IR" sz="2800" dirty="0">
                <a:cs typeface="B Yagut" pitchFamily="2" charset="-78"/>
              </a:rPr>
              <a:t>گروه با داشتن دانش کافی می تواند در </a:t>
            </a:r>
            <a:r>
              <a:rPr lang="fa-IR" sz="2800" dirty="0" smtClean="0">
                <a:cs typeface="B Yagut" pitchFamily="2" charset="-78"/>
              </a:rPr>
              <a:t>شرایط حساس و </a:t>
            </a:r>
            <a:r>
              <a:rPr lang="fa-IR" sz="2800" dirty="0"/>
              <a:t>۷۲ ساعت اولیه بعد از بروز بحران مانند زلزله، سیل، آتش سوزی و ... </a:t>
            </a:r>
            <a:r>
              <a:rPr lang="fa-IR" sz="2800" dirty="0" smtClean="0">
                <a:cs typeface="B Yagut" pitchFamily="2" charset="-78"/>
              </a:rPr>
              <a:t>وارد عمـــل </a:t>
            </a:r>
            <a:r>
              <a:rPr lang="fa-IR" sz="2800" dirty="0">
                <a:cs typeface="B Yagut" pitchFamily="2" charset="-78"/>
              </a:rPr>
              <a:t>شده و تا رسیدن گروه های امداد و نجات به بهبود شرایط کمک شایانی نماید.</a:t>
            </a:r>
          </a:p>
          <a:p>
            <a:pPr marL="0" indent="0">
              <a:buNone/>
            </a:pPr>
            <a:r>
              <a:rPr lang="fa-IR" sz="2800" dirty="0">
                <a:cs typeface="B Yagut" pitchFamily="2" charset="-78"/>
              </a:rPr>
              <a:t/>
            </a:r>
            <a:br>
              <a:rPr lang="fa-IR" sz="2800" dirty="0">
                <a:cs typeface="B Yagut" pitchFamily="2" charset="-78"/>
              </a:rPr>
            </a:br>
            <a:endParaRPr lang="fa-IR" sz="2800" dirty="0">
              <a:cs typeface="B Yagut" pitchFamily="2" charset="-78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4"/>
          <a:srcRect l="16887" t="13744" r="51733" b="48176"/>
          <a:stretch/>
        </p:blipFill>
        <p:spPr>
          <a:xfrm>
            <a:off x="755576" y="2996952"/>
            <a:ext cx="4032448" cy="2808312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16632" y="52680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0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6000"/>
    </mc:Choice>
    <mc:Fallback xmlns="">
      <p:transition spd="slow" advClick="0" advTm="4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4900" dirty="0" smtClean="0">
                <a:cs typeface="B Yagut" panose="00000400000000000000" pitchFamily="2" charset="-78"/>
              </a:rPr>
              <a:t>خلاصه و نتیجه </a:t>
            </a:r>
            <a:r>
              <a:rPr lang="fa-IR" sz="4900" dirty="0">
                <a:cs typeface="B Yagut" panose="00000400000000000000" pitchFamily="2" charset="-78"/>
              </a:rPr>
              <a:t>گیری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252520" cy="4525963"/>
          </a:xfrm>
        </p:spPr>
        <p:txBody>
          <a:bodyPr>
            <a:noAutofit/>
          </a:bodyPr>
          <a:lstStyle/>
          <a:p>
            <a:r>
              <a:rPr lang="fa-IR" sz="2800" dirty="0" smtClean="0">
                <a:cs typeface="B Yagut" panose="00000400000000000000" pitchFamily="2" charset="-78"/>
              </a:rPr>
              <a:t>رویکرد مدیریت مردم محور نقش موثری در کاهش خطر بلایا دارد.</a:t>
            </a:r>
          </a:p>
          <a:p>
            <a:pPr marL="0" indent="0">
              <a:buNone/>
            </a:pPr>
            <a:endParaRPr lang="fa-IR" sz="2800" dirty="0" smtClean="0">
              <a:cs typeface="B Yagut" panose="00000400000000000000" pitchFamily="2" charset="-78"/>
            </a:endParaRPr>
          </a:p>
          <a:p>
            <a:r>
              <a:rPr lang="fa-IR" sz="2800" dirty="0" smtClean="0">
                <a:cs typeface="B Yagut" panose="00000400000000000000" pitchFamily="2" charset="-78"/>
              </a:rPr>
              <a:t>ارتقاء آمادگی مردم و مشارکت آنها در طرح های مردمی  می تواند علاوه بر یاری رساندن به یکدیگر سبب کاهش خسارات جانی ، مالی و عملکردی جامعه گردد وهم به بهبود شرایط کمک شایانی  می نماید</a:t>
            </a:r>
          </a:p>
          <a:p>
            <a:pPr marL="0" indent="0">
              <a:buNone/>
            </a:pPr>
            <a:r>
              <a:rPr lang="fa-IR" sz="2800" dirty="0" smtClean="0">
                <a:cs typeface="B Yagut" panose="00000400000000000000" pitchFamily="2" charset="-78"/>
              </a:rPr>
              <a:t> </a:t>
            </a:r>
          </a:p>
          <a:p>
            <a:r>
              <a:rPr lang="fa-IR" sz="2800" dirty="0" smtClean="0">
                <a:cs typeface="B Yagut" panose="00000400000000000000" pitchFamily="2" charset="-78"/>
              </a:rPr>
              <a:t>مديريت </a:t>
            </a:r>
            <a:r>
              <a:rPr lang="fa-IR" sz="2800" dirty="0">
                <a:cs typeface="B Yagut" pitchFamily="2" charset="-78"/>
              </a:rPr>
              <a:t>و آموزش مناسب گروههای داوطلب </a:t>
            </a:r>
            <a:r>
              <a:rPr lang="fa-IR" sz="2800" dirty="0" smtClean="0">
                <a:cs typeface="B Yagut" pitchFamily="2" charset="-78"/>
              </a:rPr>
              <a:t>يکی </a:t>
            </a:r>
            <a:r>
              <a:rPr lang="fa-IR" sz="2800" dirty="0">
                <a:cs typeface="B Yagut" pitchFamily="2" charset="-78"/>
              </a:rPr>
              <a:t>از مهمترین ظرفيتهای موجود </a:t>
            </a:r>
            <a:r>
              <a:rPr lang="fa-IR" sz="2800" dirty="0" smtClean="0">
                <a:cs typeface="B Yagut" pitchFamily="2" charset="-78"/>
              </a:rPr>
              <a:t>درجامعه </a:t>
            </a:r>
            <a:r>
              <a:rPr lang="fa-IR" sz="2800" dirty="0">
                <a:cs typeface="B Yagut" pitchFamily="2" charset="-78"/>
              </a:rPr>
              <a:t>است</a:t>
            </a:r>
            <a:r>
              <a:rPr lang="fa-IR" sz="2800" dirty="0" smtClean="0">
                <a:cs typeface="B Yagut" pitchFamily="2" charset="-78"/>
              </a:rPr>
              <a:t>.</a:t>
            </a:r>
            <a:r>
              <a:rPr lang="fa-IR" sz="2800" dirty="0">
                <a:cs typeface="B Yagut" pitchFamily="2" charset="-78"/>
              </a:rPr>
              <a:t> آموزش گروههای داوطلب کار چندان مشکلی نيست برای برگزاری کلاسها ميتوان از ظرفيت </a:t>
            </a:r>
            <a:r>
              <a:rPr lang="fa-IR" sz="2800" dirty="0" smtClean="0">
                <a:cs typeface="B Yagut" pitchFamily="2" charset="-78"/>
              </a:rPr>
              <a:t>سازمانها استفاده </a:t>
            </a:r>
            <a:r>
              <a:rPr lang="fa-IR" sz="2800" dirty="0">
                <a:cs typeface="B Yagut" pitchFamily="2" charset="-78"/>
              </a:rPr>
              <a:t>کرد</a:t>
            </a:r>
            <a:r>
              <a:rPr lang="fa-IR" sz="2800" dirty="0" smtClean="0">
                <a:cs typeface="B Yagut" pitchFamily="2" charset="-78"/>
              </a:rPr>
              <a:t>.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16632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8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2000"/>
    </mc:Choice>
    <mc:Fallback xmlns="">
      <p:transition spd="slow" advClick="0" advTm="3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b="1" dirty="0" smtClean="0">
                <a:cs typeface="B Yagut" panose="00000400000000000000" pitchFamily="2" charset="-78"/>
              </a:rPr>
              <a:t> مشخصات سند</a:t>
            </a:r>
            <a:endParaRPr lang="en-US" b="1" dirty="0">
              <a:cs typeface="B Yagut" panose="00000400000000000000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>
                <a:cs typeface="B Yagut" panose="00000400000000000000" pitchFamily="2" charset="-78"/>
              </a:rPr>
              <a:t>مشخصات مدرس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-108520" y="2174874"/>
            <a:ext cx="4392488" cy="4206453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endParaRPr lang="fa-IR" sz="2000" dirty="0" smtClean="0">
              <a:cs typeface="B Yagut" panose="00000400000000000000" pitchFamily="2" charset="-78"/>
            </a:endParaRPr>
          </a:p>
          <a:p>
            <a:pPr marL="0" indent="0" algn="r" rtl="1">
              <a:buNone/>
            </a:pPr>
            <a:endParaRPr lang="fa-IR" sz="2000" dirty="0" smtClean="0">
              <a:cs typeface="B Yagut" panose="00000400000000000000" pitchFamily="2" charset="-78"/>
            </a:endParaRPr>
          </a:p>
          <a:p>
            <a:pPr marL="0" indent="0" algn="r" rtl="1">
              <a:buNone/>
            </a:pPr>
            <a:endParaRPr lang="fa-IR" sz="2000" dirty="0">
              <a:cs typeface="B Yagut" panose="00000400000000000000" pitchFamily="2" charset="-78"/>
            </a:endParaRPr>
          </a:p>
          <a:p>
            <a:pPr marL="0" indent="0" algn="r" rtl="1">
              <a:buNone/>
            </a:pPr>
            <a:endParaRPr lang="fa-IR" sz="2000" dirty="0" smtClean="0">
              <a:cs typeface="B Yagut" panose="00000400000000000000" pitchFamily="2" charset="-78"/>
            </a:endParaRPr>
          </a:p>
          <a:p>
            <a:pPr marL="0" indent="0" algn="r" rtl="1">
              <a:buNone/>
            </a:pPr>
            <a:endParaRPr lang="fa-IR" sz="2000" dirty="0">
              <a:cs typeface="B Yagut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Yagut" panose="00000400000000000000" pitchFamily="2" charset="-78"/>
              </a:rPr>
              <a:t>معصومه کوزه گر</a:t>
            </a:r>
          </a:p>
          <a:p>
            <a:pPr marL="0" indent="0" algn="r" rtl="1">
              <a:buNone/>
            </a:pPr>
            <a:r>
              <a:rPr lang="fa-IR" dirty="0" smtClean="0">
                <a:cs typeface="B Yagut" panose="00000400000000000000" pitchFamily="2" charset="-78"/>
              </a:rPr>
              <a:t>کارشناس بهداشت محیط </a:t>
            </a:r>
          </a:p>
          <a:p>
            <a:pPr marL="0" indent="0" algn="r" rtl="1">
              <a:buNone/>
            </a:pPr>
            <a:r>
              <a:rPr lang="fa-IR" dirty="0" smtClean="0">
                <a:cs typeface="B Yagut" panose="00000400000000000000" pitchFamily="2" charset="-78"/>
              </a:rPr>
              <a:t>مربی مرکز آموزش بهورزی شهرستان مینودشت</a:t>
            </a:r>
            <a:endParaRPr lang="en-US" dirty="0" smtClean="0">
              <a:cs typeface="B Yagut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Yagut" panose="00000400000000000000" pitchFamily="2" charset="-78"/>
              </a:rPr>
              <a:t> دانشگاه علوم پزشکی و خدمات بهداشتی درمانی گلستان </a:t>
            </a:r>
          </a:p>
          <a:p>
            <a:pPr algn="r" rtl="1"/>
            <a:endParaRPr lang="en-US" sz="2000" dirty="0">
              <a:cs typeface="B Yagut" panose="00000400000000000000" pitchFamily="2" charset="-78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>
                <a:cs typeface="B Yagut" panose="00000400000000000000" pitchFamily="2" charset="-78"/>
              </a:rPr>
              <a:t>مشخصات بسته آموزشی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27984" y="2174875"/>
            <a:ext cx="4716016" cy="3951288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dirty="0" smtClean="0">
                <a:cs typeface="B Yagut" panose="00000400000000000000" pitchFamily="2" charset="-78"/>
              </a:rPr>
              <a:t>حیطه درس :   مدیریت خطر بلایا </a:t>
            </a:r>
          </a:p>
          <a:p>
            <a:pPr marL="0" indent="0" algn="r" rtl="1">
              <a:buNone/>
            </a:pPr>
            <a:endParaRPr lang="fa-IR" dirty="0" smtClean="0">
              <a:cs typeface="B Yagut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/>
              <a:t>تاریخ آخرین بازنگری:  </a:t>
            </a:r>
            <a:r>
              <a:rPr lang="fa-IR" dirty="0" smtClean="0">
                <a:cs typeface="B Yagut" panose="00000400000000000000" pitchFamily="2" charset="-78"/>
              </a:rPr>
              <a:t>9   تیر 1399</a:t>
            </a:r>
          </a:p>
          <a:p>
            <a:pPr marL="0" indent="0" algn="r" rtl="1">
              <a:buNone/>
            </a:pPr>
            <a:endParaRPr lang="fa-IR" dirty="0" smtClean="0">
              <a:cs typeface="B Yagut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Yagut" panose="00000400000000000000" pitchFamily="2" charset="-78"/>
              </a:rPr>
              <a:t>نوبت تهیه: </a:t>
            </a:r>
            <a:r>
              <a:rPr lang="en-US" smtClean="0">
                <a:cs typeface="B Yagut" panose="00000400000000000000" pitchFamily="2" charset="-78"/>
              </a:rPr>
              <a:t>2</a:t>
            </a:r>
            <a:r>
              <a:rPr lang="fa-IR" smtClean="0">
                <a:cs typeface="B Yagut" panose="00000400000000000000" pitchFamily="2" charset="-78"/>
              </a:rPr>
              <a:t> </a:t>
            </a:r>
            <a:endParaRPr lang="fa-IR" dirty="0" smtClean="0">
              <a:cs typeface="B Yagut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Yagut" panose="00000400000000000000" pitchFamily="2" charset="-78"/>
              </a:rPr>
              <a:t>نام فایل:</a:t>
            </a:r>
          </a:p>
          <a:p>
            <a:pPr marL="0" indent="0" algn="l">
              <a:buNone/>
            </a:pPr>
            <a:r>
              <a:rPr lang="en-US" i="1" dirty="0" smtClean="0">
                <a:cs typeface="B Yagut" panose="00000400000000000000" pitchFamily="2" charset="-78"/>
              </a:rPr>
              <a:t>MB - </a:t>
            </a:r>
            <a:r>
              <a:rPr lang="en-US" i="1" dirty="0" err="1" smtClean="0">
                <a:cs typeface="B Yagut" panose="00000400000000000000" pitchFamily="2" charset="-78"/>
              </a:rPr>
              <a:t>Modiriyate</a:t>
            </a:r>
            <a:r>
              <a:rPr lang="en-US" i="1" dirty="0" smtClean="0">
                <a:cs typeface="B Yagut" panose="00000400000000000000" pitchFamily="2" charset="-78"/>
              </a:rPr>
              <a:t> – </a:t>
            </a:r>
            <a:r>
              <a:rPr lang="en-US" i="1" dirty="0" err="1" smtClean="0">
                <a:cs typeface="B Yagut" panose="00000400000000000000" pitchFamily="2" charset="-78"/>
              </a:rPr>
              <a:t>khatare</a:t>
            </a:r>
            <a:r>
              <a:rPr lang="en-US" i="1" dirty="0" smtClean="0">
                <a:cs typeface="B Yagut" panose="00000400000000000000" pitchFamily="2" charset="-78"/>
              </a:rPr>
              <a:t>- </a:t>
            </a:r>
            <a:r>
              <a:rPr lang="en-US" i="1" dirty="0" err="1" smtClean="0">
                <a:cs typeface="B Yagut" panose="00000400000000000000" pitchFamily="2" charset="-78"/>
              </a:rPr>
              <a:t>balayaye</a:t>
            </a:r>
            <a:r>
              <a:rPr lang="en-US" i="1" dirty="0" smtClean="0">
                <a:cs typeface="B Yagut" panose="00000400000000000000" pitchFamily="2" charset="-78"/>
              </a:rPr>
              <a:t> – </a:t>
            </a:r>
            <a:r>
              <a:rPr lang="en-US" i="1" dirty="0" err="1" smtClean="0">
                <a:cs typeface="B Yagut" panose="00000400000000000000" pitchFamily="2" charset="-78"/>
              </a:rPr>
              <a:t>mardommehvar</a:t>
            </a:r>
            <a:r>
              <a:rPr lang="en-US" i="1" dirty="0" smtClean="0">
                <a:cs typeface="B Yagut" panose="00000400000000000000" pitchFamily="2" charset="-78"/>
              </a:rPr>
              <a:t> –edi2</a:t>
            </a:r>
            <a:endParaRPr lang="fa-IR" dirty="0" smtClean="0">
              <a:cs typeface="B Yagut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i="1" dirty="0" smtClean="0">
                <a:cs typeface="B Yagut" panose="00000400000000000000" pitchFamily="2" charset="-78"/>
              </a:rPr>
              <a:t>  </a:t>
            </a:r>
            <a:endParaRPr lang="en-US" i="1" dirty="0">
              <a:cs typeface="B Yagut" panose="00000400000000000000" pitchFamily="2" charset="-78"/>
            </a:endParaRPr>
          </a:p>
        </p:txBody>
      </p:sp>
      <p:pic>
        <p:nvPicPr>
          <p:cNvPr id="1026" name="Picture 2" descr="C:\Users\kin\Pictures\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1243013" cy="16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88640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3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Autofit/>
          </a:bodyPr>
          <a:lstStyle/>
          <a:p>
            <a:r>
              <a:rPr lang="fa-IR" dirty="0" smtClean="0">
                <a:cs typeface="B Yagut" panose="00000400000000000000" pitchFamily="2" charset="-78"/>
              </a:rPr>
              <a:t>پرسش</a:t>
            </a:r>
            <a:br>
              <a:rPr lang="fa-IR" dirty="0" smtClean="0">
                <a:cs typeface="B Yagut" panose="00000400000000000000" pitchFamily="2" charset="-78"/>
              </a:rPr>
            </a:br>
            <a:endParaRPr lang="fa-IR" dirty="0">
              <a:cs typeface="B Yagut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39248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fa-IR" sz="2800" dirty="0" smtClean="0">
                <a:cs typeface="B Yagut" panose="00000400000000000000" pitchFamily="2" charset="-78"/>
              </a:rPr>
              <a:t>اهمیت رویکرد مردم محور در کاهش پیامدهای ناشی از بلایا را توضیح دهید ؟</a:t>
            </a:r>
          </a:p>
          <a:p>
            <a:pPr marL="742950" indent="-742950">
              <a:buFont typeface="+mj-lt"/>
              <a:buAutoNum type="arabicParenR"/>
            </a:pPr>
            <a:r>
              <a:rPr lang="fa-IR" sz="2800" dirty="0"/>
              <a:t>مشارکت مردم در برنامه مدیریت خطر بلایا در سطح محله را با ذکر مثالی بیان نمایید .</a:t>
            </a:r>
          </a:p>
          <a:p>
            <a:pPr marL="742950" indent="-742950">
              <a:buFont typeface="+mj-lt"/>
              <a:buAutoNum type="arabicParenR"/>
            </a:pPr>
            <a:r>
              <a:rPr lang="fa-IR" sz="2800" dirty="0" smtClean="0">
                <a:cs typeface="B Yagut" panose="00000400000000000000" pitchFamily="2" charset="-78"/>
              </a:rPr>
              <a:t>طرح محب در بهزیستی را توضیح دهید؟</a:t>
            </a:r>
          </a:p>
          <a:p>
            <a:pPr marL="742950" indent="-742950">
              <a:buFont typeface="+mj-lt"/>
              <a:buAutoNum type="arabicParenR"/>
            </a:pPr>
            <a:r>
              <a:rPr lang="fa-IR" sz="2800" dirty="0" smtClean="0">
                <a:cs typeface="B Yagut" panose="00000400000000000000" pitchFamily="2" charset="-78"/>
              </a:rPr>
              <a:t>طرح دوام مخفف چیست و وظایف داوطلبین در این طرح را شرح دهید ؟</a:t>
            </a:r>
          </a:p>
          <a:p>
            <a:pPr marL="0" indent="0">
              <a:buNone/>
            </a:pPr>
            <a:endParaRPr lang="fa-IR" sz="44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756592" y="52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Yagut" panose="00000400000000000000" pitchFamily="2" charset="-78"/>
              </a:rPr>
              <a:t>تمرین عملی</a:t>
            </a:r>
            <a:endParaRPr lang="fa-IR" dirty="0">
              <a:cs typeface="B Yagut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/>
          </a:bodyPr>
          <a:lstStyle/>
          <a:p>
            <a:r>
              <a:rPr lang="fa-IR" sz="2800" dirty="0" smtClean="0">
                <a:cs typeface="B Yagut" panose="00000400000000000000" pitchFamily="2" charset="-78"/>
              </a:rPr>
              <a:t>بهورزان با مشارکت زنان روستایی ستاد مديريت </a:t>
            </a:r>
            <a:r>
              <a:rPr lang="fa-IR" sz="2800" dirty="0">
                <a:cs typeface="B Yagut" panose="00000400000000000000" pitchFamily="2" charset="-78"/>
              </a:rPr>
              <a:t>بحران </a:t>
            </a:r>
            <a:r>
              <a:rPr lang="fa-IR" sz="2800" dirty="0" smtClean="0">
                <a:cs typeface="B Yagut" panose="00000400000000000000" pitchFamily="2" charset="-78"/>
              </a:rPr>
              <a:t>تشکیل دهند که زنان نقش </a:t>
            </a:r>
            <a:r>
              <a:rPr lang="fa-IR" sz="2800" dirty="0">
                <a:cs typeface="B Yagut" panose="00000400000000000000" pitchFamily="2" charset="-78"/>
              </a:rPr>
              <a:t>رهبری يا </a:t>
            </a:r>
            <a:r>
              <a:rPr lang="fa-IR" sz="2800" dirty="0" smtClean="0">
                <a:cs typeface="B Yagut" panose="00000400000000000000" pitchFamily="2" charset="-78"/>
              </a:rPr>
              <a:t>عضویت فعال </a:t>
            </a:r>
            <a:r>
              <a:rPr lang="fa-IR" sz="2800" dirty="0">
                <a:cs typeface="B Yagut" panose="00000400000000000000" pitchFamily="2" charset="-78"/>
              </a:rPr>
              <a:t>را بعهده </a:t>
            </a:r>
            <a:r>
              <a:rPr lang="fa-IR" sz="2800" dirty="0" smtClean="0">
                <a:cs typeface="B Yagut" panose="00000400000000000000" pitchFamily="2" charset="-78"/>
              </a:rPr>
              <a:t>گيرند ودر آن به</a:t>
            </a:r>
            <a:r>
              <a:rPr lang="fa-IR" sz="2800" dirty="0">
                <a:cs typeface="B Yagut" panose="00000400000000000000" pitchFamily="2" charset="-78"/>
              </a:rPr>
              <a:t> بحث و گفتگو و تمرين </a:t>
            </a:r>
            <a:r>
              <a:rPr lang="fa-IR" sz="2800" dirty="0" smtClean="0">
                <a:cs typeface="B Yagut" panose="00000400000000000000" pitchFamily="2" charset="-78"/>
              </a:rPr>
              <a:t>مهارتها بپردازند.</a:t>
            </a:r>
            <a:endParaRPr lang="fa-IR" sz="2800" dirty="0">
              <a:cs typeface="B Yagut" panose="00000400000000000000" pitchFamily="2" charset="-78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16632" y="47251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3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>
                <a:cs typeface="B Yagut" panose="00000400000000000000" pitchFamily="2" charset="-78"/>
              </a:rPr>
              <a:t>منابع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5068416"/>
          </a:xfrm>
        </p:spPr>
        <p:txBody>
          <a:bodyPr>
            <a:normAutofit fontScale="92500" lnSpcReduction="20000"/>
          </a:bodyPr>
          <a:lstStyle/>
          <a:p>
            <a:r>
              <a:rPr lang="fa-IR" sz="2600" dirty="0">
                <a:cs typeface="B Yagut" panose="00000400000000000000" pitchFamily="2" charset="-78"/>
              </a:rPr>
              <a:t>بسته آموزشی معاونت بهداشت وزارت بهداشت ، درمان و آموزش پزشکی – سال </a:t>
            </a:r>
            <a:r>
              <a:rPr lang="fa-IR" sz="2600" dirty="0" smtClean="0">
                <a:cs typeface="B Yagut" panose="00000400000000000000" pitchFamily="2" charset="-78"/>
              </a:rPr>
              <a:t>94</a:t>
            </a:r>
          </a:p>
          <a:p>
            <a:pPr marL="0" indent="0">
              <a:buNone/>
            </a:pPr>
            <a:endParaRPr lang="fa-IR" sz="2600" dirty="0">
              <a:cs typeface="B Yagut" panose="00000400000000000000" pitchFamily="2" charset="-78"/>
            </a:endParaRPr>
          </a:p>
          <a:p>
            <a:r>
              <a:rPr lang="fa-IR" sz="2600" dirty="0">
                <a:cs typeface="B Yagut" panose="00000400000000000000" pitchFamily="2" charset="-78"/>
              </a:rPr>
              <a:t>راهنمای مدیریت بلایای جامعه محور مبتنی بر مشارکت زنان - دکتر علی اردلان- شمسی تيمن</a:t>
            </a:r>
          </a:p>
          <a:p>
            <a:pPr marL="0" indent="0">
              <a:buNone/>
            </a:pPr>
            <a:endParaRPr lang="fa-IR" sz="2600" dirty="0" smtClean="0">
              <a:cs typeface="B Yagut" panose="00000400000000000000" pitchFamily="2" charset="-78"/>
            </a:endParaRPr>
          </a:p>
          <a:p>
            <a:r>
              <a:rPr lang="fa-IR" sz="2600" dirty="0" smtClean="0">
                <a:cs typeface="B Yagut" panose="00000400000000000000" pitchFamily="2" charset="-78"/>
              </a:rPr>
              <a:t>راهنماي </a:t>
            </a:r>
            <a:r>
              <a:rPr lang="fa-IR" sz="2600" dirty="0">
                <a:cs typeface="B Yagut" panose="00000400000000000000" pitchFamily="2" charset="-78"/>
              </a:rPr>
              <a:t>كار(طرح شبكه محب)- نویسنده: مرضيه </a:t>
            </a:r>
            <a:r>
              <a:rPr lang="fa-IR" sz="2600" dirty="0" smtClean="0">
                <a:cs typeface="B Yagut" panose="00000400000000000000" pitchFamily="2" charset="-78"/>
              </a:rPr>
              <a:t>مصلحي</a:t>
            </a:r>
          </a:p>
          <a:p>
            <a:endParaRPr lang="fa-IR" sz="2600" dirty="0" smtClean="0">
              <a:cs typeface="B Yagut" panose="00000400000000000000" pitchFamily="2" charset="-78"/>
            </a:endParaRPr>
          </a:p>
          <a:p>
            <a:r>
              <a:rPr lang="fa-IR" sz="2600" dirty="0">
                <a:cs typeface="B Yagut" panose="00000400000000000000" pitchFamily="2" charset="-78"/>
              </a:rPr>
              <a:t>مقاله پژوهشي – اولویت بندی معیارهای انتخاب جامعه جهت اجرای مداخلات مردم محور کاهش خطر بلایا - وحید قنبری، علی اردلان و همکاران</a:t>
            </a:r>
          </a:p>
          <a:p>
            <a:pPr marL="0" indent="0">
              <a:buNone/>
            </a:pPr>
            <a:endParaRPr lang="fa-IR" sz="2600" dirty="0" smtClean="0">
              <a:cs typeface="B Yagut" panose="00000400000000000000" pitchFamily="2" charset="-78"/>
            </a:endParaRPr>
          </a:p>
          <a:p>
            <a:r>
              <a:rPr lang="fa-IR" sz="2600" dirty="0" smtClean="0">
                <a:cs typeface="B Yagut" panose="00000400000000000000" pitchFamily="2" charset="-78"/>
              </a:rPr>
              <a:t>مجموعه کتب بهورزی-مدیریت خطر بلایا-بازنگری 98</a:t>
            </a:r>
            <a:endParaRPr lang="en-US" sz="2600" dirty="0" smtClean="0">
              <a:cs typeface="B Yagut" panose="00000400000000000000" pitchFamily="2" charset="-78"/>
            </a:endParaRPr>
          </a:p>
          <a:p>
            <a:pPr marL="0" indent="0">
              <a:buNone/>
            </a:pPr>
            <a:endParaRPr lang="fa-IR" sz="2600" dirty="0" smtClean="0">
              <a:cs typeface="B Yagut" panose="00000400000000000000" pitchFamily="2" charset="-78"/>
            </a:endParaRPr>
          </a:p>
          <a:p>
            <a:r>
              <a:rPr lang="en-US" sz="2600" dirty="0" smtClean="0">
                <a:cs typeface="B Yagut" panose="00000400000000000000" pitchFamily="2" charset="-78"/>
              </a:rPr>
              <a:t>http://davamiyanmantaghe8.blogfa.com</a:t>
            </a:r>
            <a:endParaRPr lang="fa-IR" sz="2600" dirty="0" smtClean="0">
              <a:cs typeface="B Yagut" panose="00000400000000000000" pitchFamily="2" charset="-78"/>
            </a:endParaRPr>
          </a:p>
          <a:p>
            <a:pPr marL="0" indent="0">
              <a:buNone/>
            </a:pPr>
            <a:endParaRPr lang="fa-IR" sz="2600" dirty="0" smtClean="0">
              <a:cs typeface="B Yagut" panose="00000400000000000000" pitchFamily="2" charset="-78"/>
            </a:endParaRPr>
          </a:p>
          <a:p>
            <a:endParaRPr lang="fa-IR" sz="2800" dirty="0">
              <a:cs typeface="B Yagut" panose="00000400000000000000" pitchFamily="2" charset="-78"/>
            </a:endParaRPr>
          </a:p>
          <a:p>
            <a:endParaRPr lang="fa-IR" sz="2800" dirty="0">
              <a:cs typeface="B Yagut" panose="00000400000000000000" pitchFamily="2" charset="-78"/>
            </a:endParaRPr>
          </a:p>
        </p:txBody>
      </p:sp>
      <p:pic>
        <p:nvPicPr>
          <p:cNvPr id="4" name="16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756592" y="6553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6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3938" y="1956035"/>
            <a:ext cx="818452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>
                <a:solidFill>
                  <a:prstClr val="black"/>
                </a:solidFill>
                <a:cs typeface="B Yagut" pitchFamily="2" charset="-78"/>
              </a:rPr>
              <a:t>لطفا نظرات و پیشنهادات خود پیرامون این بسته آموزشی</a:t>
            </a:r>
          </a:p>
          <a:p>
            <a:pPr algn="ctr"/>
            <a:r>
              <a:rPr lang="fa-IR" sz="3200" dirty="0">
                <a:solidFill>
                  <a:prstClr val="black"/>
                </a:solidFill>
                <a:cs typeface="B Yagut" pitchFamily="2" charset="-78"/>
              </a:rPr>
              <a:t> را به آدرس زیر ارسال کنید.</a:t>
            </a:r>
          </a:p>
          <a:p>
            <a:endParaRPr lang="fa-IR" sz="3200" dirty="0">
              <a:solidFill>
                <a:prstClr val="black"/>
              </a:solidFill>
              <a:cs typeface="B Yagut" pitchFamily="2" charset="-78"/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  <a:cs typeface="B Yagut" pitchFamily="2" charset="-78"/>
              </a:rPr>
              <a:t>behdasht@guoms.ac.ir</a:t>
            </a:r>
          </a:p>
        </p:txBody>
      </p:sp>
    </p:spTree>
    <p:extLst>
      <p:ext uri="{BB962C8B-B14F-4D97-AF65-F5344CB8AC3E}">
        <p14:creationId xmlns:p14="http://schemas.microsoft.com/office/powerpoint/2010/main" val="177747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>
                <a:cs typeface="B Yagut" panose="00000400000000000000" pitchFamily="2" charset="-78"/>
              </a:rPr>
              <a:t>اهداف آموزشی</a:t>
            </a:r>
            <a:endParaRPr lang="fa-IR" sz="4000" dirty="0"/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1988840"/>
            <a:ext cx="8507288" cy="4137323"/>
          </a:xfrm>
        </p:spPr>
        <p:txBody>
          <a:bodyPr>
            <a:normAutofit fontScale="97500" lnSpcReduction="10000"/>
          </a:bodyPr>
          <a:lstStyle/>
          <a:p>
            <a:pPr marL="0" indent="0">
              <a:buNone/>
            </a:pPr>
            <a:r>
              <a:rPr lang="fa-IR" sz="3300" dirty="0" smtClean="0">
                <a:cs typeface="B Yagut" panose="00000400000000000000" pitchFamily="2" charset="-78"/>
              </a:rPr>
              <a:t>انتظار </a:t>
            </a:r>
            <a:r>
              <a:rPr lang="fa-IR" sz="3300" dirty="0">
                <a:cs typeface="B Yagut" panose="00000400000000000000" pitchFamily="2" charset="-78"/>
              </a:rPr>
              <a:t>می رود فراگیر پس از مطالعه این درس بتواند :</a:t>
            </a:r>
          </a:p>
          <a:p>
            <a:endParaRPr lang="fa-IR" dirty="0" smtClean="0"/>
          </a:p>
          <a:p>
            <a:r>
              <a:rPr lang="fa-IR" sz="2900" dirty="0" smtClean="0"/>
              <a:t>اهمیت رویکرد </a:t>
            </a:r>
            <a:r>
              <a:rPr lang="fa-IR" sz="2900" dirty="0"/>
              <a:t>مدیریت خطر بلایا </a:t>
            </a:r>
            <a:r>
              <a:rPr lang="fa-IR" sz="2900" dirty="0" smtClean="0"/>
              <a:t>ی مردم محور </a:t>
            </a:r>
            <a:r>
              <a:rPr lang="fa-IR" sz="2800" dirty="0">
                <a:cs typeface="B Yagut" panose="00000400000000000000" pitchFamily="2" charset="-78"/>
              </a:rPr>
              <a:t>در کاهش پیامدهای ناشی از بلایا را </a:t>
            </a:r>
            <a:r>
              <a:rPr lang="fa-IR" sz="2900" dirty="0" smtClean="0"/>
              <a:t>توضیح دهد . </a:t>
            </a:r>
          </a:p>
          <a:p>
            <a:r>
              <a:rPr lang="fa-IR" sz="2900" dirty="0" smtClean="0"/>
              <a:t>مشارکت مردم در برنامه مدیریت خطر بلایا در سطح محله را با ذکر مثالی بیان نماید .</a:t>
            </a:r>
          </a:p>
          <a:p>
            <a:r>
              <a:rPr lang="fa-IR" sz="2800" dirty="0">
                <a:cs typeface="B Yagut" panose="00000400000000000000" pitchFamily="2" charset="-78"/>
              </a:rPr>
              <a:t>طرح محب در </a:t>
            </a:r>
            <a:r>
              <a:rPr lang="fa-IR" sz="2800" dirty="0" smtClean="0">
                <a:cs typeface="B Yagut" panose="00000400000000000000" pitchFamily="2" charset="-78"/>
              </a:rPr>
              <a:t>بهزیستی را شرح دهد. </a:t>
            </a:r>
            <a:endParaRPr lang="fa-IR" sz="2900" dirty="0" smtClean="0"/>
          </a:p>
          <a:p>
            <a:r>
              <a:rPr lang="fa-IR" sz="2800" dirty="0">
                <a:cs typeface="B Yagut" panose="00000400000000000000" pitchFamily="2" charset="-78"/>
              </a:rPr>
              <a:t>طرح دوام </a:t>
            </a:r>
            <a:r>
              <a:rPr lang="fa-IR" sz="2800" dirty="0" smtClean="0">
                <a:cs typeface="B Yagut" panose="00000400000000000000" pitchFamily="2" charset="-78"/>
              </a:rPr>
              <a:t>ووظایف </a:t>
            </a:r>
            <a:r>
              <a:rPr lang="fa-IR" sz="2800" dirty="0">
                <a:cs typeface="B Yagut" panose="00000400000000000000" pitchFamily="2" charset="-78"/>
              </a:rPr>
              <a:t>داوطلبین در این طرح را شرح </a:t>
            </a:r>
            <a:r>
              <a:rPr lang="fa-IR" sz="2800" dirty="0" smtClean="0">
                <a:cs typeface="B Yagut" panose="00000400000000000000" pitchFamily="2" charset="-78"/>
              </a:rPr>
              <a:t>دهد</a:t>
            </a:r>
            <a:r>
              <a:rPr lang="fa-IR" sz="2900" dirty="0" smtClean="0"/>
              <a:t>.</a:t>
            </a:r>
            <a:br>
              <a:rPr lang="fa-IR" sz="2900" dirty="0" smtClean="0"/>
            </a:br>
            <a:endParaRPr lang="fa-IR" sz="29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44624" y="6165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6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000"/>
    </mc:Choice>
    <mc:Fallback xmlns="">
      <p:transition spd="slow" advClick="0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fa-IR" sz="4000" dirty="0">
                <a:cs typeface="B Yagut" panose="00000400000000000000" pitchFamily="2" charset="-78"/>
              </a:rPr>
              <a:t>فهرست عناوین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fa-IR" sz="2800" dirty="0" smtClean="0">
                <a:cs typeface="B Yagut" panose="00000400000000000000" pitchFamily="2" charset="-78"/>
              </a:rPr>
              <a:t>مقدمه</a:t>
            </a:r>
          </a:p>
          <a:p>
            <a:r>
              <a:rPr lang="fa-IR" sz="2800" dirty="0">
                <a:cs typeface="B Yagut" panose="00000400000000000000" pitchFamily="2" charset="-78"/>
              </a:rPr>
              <a:t>اهمیت رویکرد مدیریت  مردم محور </a:t>
            </a:r>
            <a:endParaRPr lang="fa-IR" sz="2800" dirty="0" smtClean="0">
              <a:cs typeface="B Yagut" panose="00000400000000000000" pitchFamily="2" charset="-78"/>
            </a:endParaRPr>
          </a:p>
          <a:p>
            <a:r>
              <a:rPr lang="fa-IR" sz="2800" dirty="0" smtClean="0">
                <a:cs typeface="B Yagut" panose="00000400000000000000" pitchFamily="2" charset="-78"/>
              </a:rPr>
              <a:t>مزايای </a:t>
            </a:r>
            <a:r>
              <a:rPr lang="fa-IR" sz="2800" dirty="0">
                <a:cs typeface="B Yagut" panose="00000400000000000000" pitchFamily="2" charset="-78"/>
              </a:rPr>
              <a:t>آمادگی جامعه در بلایا</a:t>
            </a:r>
            <a:endParaRPr lang="fa-IR" sz="2800" dirty="0" smtClean="0">
              <a:cs typeface="B Yagut" panose="00000400000000000000" pitchFamily="2" charset="-78"/>
            </a:endParaRPr>
          </a:p>
          <a:p>
            <a:r>
              <a:rPr lang="fa-IR" sz="2800" dirty="0" smtClean="0">
                <a:cs typeface="B Yagut" panose="00000400000000000000" pitchFamily="2" charset="-78"/>
              </a:rPr>
              <a:t>وظیفه </a:t>
            </a:r>
            <a:r>
              <a:rPr lang="fa-IR" sz="2800" dirty="0">
                <a:cs typeface="B Yagut" panose="00000400000000000000" pitchFamily="2" charset="-78"/>
              </a:rPr>
              <a:t>مردم در زمان حوادث و بلایا</a:t>
            </a:r>
            <a:endParaRPr lang="fa-IR" sz="2800" dirty="0" smtClean="0">
              <a:cs typeface="B Yagut" panose="00000400000000000000" pitchFamily="2" charset="-78"/>
            </a:endParaRPr>
          </a:p>
          <a:p>
            <a:r>
              <a:rPr lang="fa-IR" sz="2800" dirty="0">
                <a:cs typeface="B Yagut" panose="00000400000000000000" pitchFamily="2" charset="-78"/>
              </a:rPr>
              <a:t>برنامه مدیریت بلایا در سطح </a:t>
            </a:r>
            <a:r>
              <a:rPr lang="fa-IR" sz="2800" dirty="0" smtClean="0">
                <a:cs typeface="B Yagut" panose="00000400000000000000" pitchFamily="2" charset="-78"/>
              </a:rPr>
              <a:t>محله</a:t>
            </a:r>
          </a:p>
          <a:p>
            <a:r>
              <a:rPr lang="fa-IR" sz="2800" dirty="0" smtClean="0">
                <a:cs typeface="B Yagut" panose="00000400000000000000" pitchFamily="2" charset="-78"/>
              </a:rPr>
              <a:t>طرح های مردم محور</a:t>
            </a:r>
          </a:p>
          <a:p>
            <a:pPr>
              <a:buFontTx/>
              <a:buChar char="-"/>
            </a:pPr>
            <a:r>
              <a:rPr lang="fa-IR" sz="2800" dirty="0" smtClean="0">
                <a:cs typeface="B Yagut" panose="00000400000000000000" pitchFamily="2" charset="-78"/>
              </a:rPr>
              <a:t>طرح محب</a:t>
            </a:r>
          </a:p>
          <a:p>
            <a:pPr>
              <a:buFontTx/>
              <a:buChar char="-"/>
            </a:pPr>
            <a:r>
              <a:rPr lang="fa-IR" sz="2800" dirty="0" smtClean="0">
                <a:cs typeface="B Yagut" panose="00000400000000000000" pitchFamily="2" charset="-78"/>
              </a:rPr>
              <a:t>طرح بهزیستی</a:t>
            </a:r>
          </a:p>
          <a:p>
            <a:pPr marL="0" indent="0">
              <a:buNone/>
            </a:pPr>
            <a:endParaRPr lang="fa-IR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00608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6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>
                <a:cs typeface="B Yagut" panose="00000400000000000000" pitchFamily="2" charset="-78"/>
              </a:rPr>
              <a:t>مقدمه </a:t>
            </a:r>
            <a:r>
              <a:rPr lang="fa-IR" dirty="0" smtClean="0"/>
              <a:t/>
            </a:r>
            <a:br>
              <a:rPr lang="fa-IR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800" dirty="0">
                <a:latin typeface="BLotusBold"/>
                <a:cs typeface="B Yagut" panose="00000400000000000000" pitchFamily="2" charset="-78"/>
              </a:rPr>
              <a:t>از آنجا </a:t>
            </a:r>
            <a:r>
              <a:rPr lang="fa-IR" sz="2800" dirty="0" smtClean="0">
                <a:latin typeface="BLotusBold"/>
                <a:cs typeface="B Yagut" panose="00000400000000000000" pitchFamily="2" charset="-78"/>
              </a:rPr>
              <a:t>یی که </a:t>
            </a:r>
            <a:r>
              <a:rPr lang="fa-IR" sz="2800" dirty="0">
                <a:latin typeface="BLotusBold"/>
                <a:cs typeface="B Yagut" panose="00000400000000000000" pitchFamily="2" charset="-78"/>
              </a:rPr>
              <a:t>جامعه اولین پاسخ دهنده به هر </a:t>
            </a:r>
            <a:r>
              <a:rPr lang="fa-IR" sz="2800" dirty="0" smtClean="0">
                <a:latin typeface="BLotusBold"/>
                <a:cs typeface="B Yagut" panose="00000400000000000000" pitchFamily="2" charset="-78"/>
              </a:rPr>
              <a:t>بلایایی است</a:t>
            </a:r>
            <a:r>
              <a:rPr lang="fa-IR" sz="2800" dirty="0">
                <a:latin typeface="BLotusBold"/>
                <a:cs typeface="B Yagut" panose="00000400000000000000" pitchFamily="2" charset="-78"/>
              </a:rPr>
              <a:t>، ضروری است توانمندی جامعه برای مقابله با </a:t>
            </a:r>
            <a:r>
              <a:rPr lang="fa-IR" sz="2800" dirty="0" smtClean="0">
                <a:latin typeface="BLotusBold"/>
                <a:cs typeface="B Yagut" panose="00000400000000000000" pitchFamily="2" charset="-78"/>
              </a:rPr>
              <a:t>چنین </a:t>
            </a:r>
            <a:r>
              <a:rPr lang="fa-IR" sz="2800" dirty="0">
                <a:cs typeface="B Yagut" panose="00000400000000000000" pitchFamily="2" charset="-78"/>
              </a:rPr>
              <a:t>شرایطی افزایش یابد. </a:t>
            </a:r>
            <a:endParaRPr lang="fa-IR" sz="2800" dirty="0" smtClean="0">
              <a:cs typeface="B Yagut" panose="00000400000000000000" pitchFamily="2" charset="-78"/>
            </a:endParaRPr>
          </a:p>
          <a:p>
            <a:pPr marL="0" indent="0">
              <a:buNone/>
            </a:pPr>
            <a:r>
              <a:rPr lang="fa-IR" sz="2800" dirty="0" smtClean="0">
                <a:cs typeface="B Yagut" panose="00000400000000000000" pitchFamily="2" charset="-78"/>
              </a:rPr>
              <a:t>امروزه </a:t>
            </a:r>
            <a:r>
              <a:rPr lang="fa-IR" sz="2800" dirty="0">
                <a:cs typeface="B Yagut" panose="00000400000000000000" pitchFamily="2" charset="-78"/>
              </a:rPr>
              <a:t>مدیریت </a:t>
            </a:r>
            <a:r>
              <a:rPr lang="fa-IR" sz="2800" dirty="0" smtClean="0">
                <a:cs typeface="B Yagut" panose="00000400000000000000" pitchFamily="2" charset="-78"/>
              </a:rPr>
              <a:t>خطر بلایای مردم محور، </a:t>
            </a:r>
            <a:r>
              <a:rPr lang="fa-IR" sz="2800" dirty="0">
                <a:cs typeface="B Yagut" panose="00000400000000000000" pitchFamily="2" charset="-78"/>
              </a:rPr>
              <a:t>یکی از مهم ترین </a:t>
            </a:r>
            <a:r>
              <a:rPr lang="fa-IR" sz="2800" dirty="0" smtClean="0">
                <a:cs typeface="B Yagut" panose="00000400000000000000" pitchFamily="2" charset="-78"/>
              </a:rPr>
              <a:t>رویــکردهای کـاهش </a:t>
            </a:r>
            <a:r>
              <a:rPr lang="fa-IR" sz="2800" dirty="0">
                <a:cs typeface="B Yagut" panose="00000400000000000000" pitchFamily="2" charset="-78"/>
              </a:rPr>
              <a:t>خطر </a:t>
            </a:r>
            <a:r>
              <a:rPr lang="fa-IR" sz="2800" dirty="0" smtClean="0">
                <a:cs typeface="B Yagut" panose="00000400000000000000" pitchFamily="2" charset="-78"/>
              </a:rPr>
              <a:t>بلایا است .</a:t>
            </a:r>
          </a:p>
          <a:p>
            <a:pPr marL="0" indent="0">
              <a:buNone/>
            </a:pPr>
            <a:r>
              <a:rPr lang="fa-IR" sz="2800" dirty="0" smtClean="0">
                <a:cs typeface="B Yagut" panose="00000400000000000000" pitchFamily="2" charset="-78"/>
              </a:rPr>
              <a:t>آماد </a:t>
            </a:r>
            <a:r>
              <a:rPr lang="fa-IR" sz="2800" dirty="0">
                <a:cs typeface="B Yagut" panose="00000400000000000000" pitchFamily="2" charset="-78"/>
              </a:rPr>
              <a:t>ه سازی جوامع درمقابل مخاطرات مختلف، پیامدهای این حوادث از جمله احتمال مرگ و میر و صدمات جسمی و روانی افراد وگروه های آسیب پذیر و همچنین احتمال همه گیر شدن بیمار یها را کم می کند.</a:t>
            </a:r>
          </a:p>
        </p:txBody>
      </p:sp>
      <p:pic>
        <p:nvPicPr>
          <p:cNvPr id="4" name="05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88640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3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1000"/>
    </mc:Choice>
    <mc:Fallback xmlns="">
      <p:transition spd="slow" advClick="0" advTm="4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اهمیت رویکرد مدیریت  مردم محور 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dirty="0"/>
              <a:t>شواهد متعدد بين المللی و ملی نشاندهنده اهميت وجود یک جامعه آماده در برابر بلا هستند. </a:t>
            </a: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به کرات </a:t>
            </a:r>
            <a:r>
              <a:rPr lang="fa-IR" dirty="0"/>
              <a:t>مشاهده شده که مردم اولين پاسخ دهندگان پس از وقوع یک سيل یا زلزله بوده اند. شواهد زلزله </a:t>
            </a:r>
            <a:r>
              <a:rPr lang="fa-IR" dirty="0" smtClean="0"/>
              <a:t>های بم</a:t>
            </a:r>
            <a:r>
              <a:rPr lang="fa-IR" dirty="0"/>
              <a:t>، زرند، لرستان و سيل های برق آسای استان گلستان موید این امر هستند. </a:t>
            </a: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هدف </a:t>
            </a:r>
            <a:r>
              <a:rPr lang="fa-IR" dirty="0"/>
              <a:t>از آماده سازی جامعه عکس العمل سريع برای کاهش خسارات و مشکلات کوتاه مدت </a:t>
            </a:r>
            <a:r>
              <a:rPr lang="fa-IR" dirty="0" smtClean="0"/>
              <a:t>وبلند مدت </a:t>
            </a:r>
            <a:r>
              <a:rPr lang="fa-IR" dirty="0"/>
              <a:t>ناشی از يک مخاطره و نهایتا کاهش آسيب و پيشگيری از آنهاست.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00608" y="45811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6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rgbClr val="FF0000"/>
                </a:solidFill>
                <a:cs typeface="B Yagut" panose="00000400000000000000" pitchFamily="2" charset="-78"/>
              </a:rPr>
              <a:t>مزايای آمادگی جامعه در </a:t>
            </a:r>
            <a:r>
              <a:rPr lang="fa-IR" dirty="0" smtClean="0">
                <a:solidFill>
                  <a:srgbClr val="FF0000"/>
                </a:solidFill>
                <a:cs typeface="B Yagut" panose="00000400000000000000" pitchFamily="2" charset="-78"/>
              </a:rPr>
              <a:t>بلایا</a:t>
            </a:r>
            <a:endParaRPr lang="fa-IR" dirty="0">
              <a:solidFill>
                <a:srgbClr val="FF0000"/>
              </a:solidFill>
              <a:cs typeface="B Yagut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1268760"/>
            <a:ext cx="9252520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a-IR" sz="2800" dirty="0">
                <a:cs typeface="B Yagut" panose="00000400000000000000" pitchFamily="2" charset="-78"/>
              </a:rPr>
              <a:t>آماده سازی جوامع برای حوادث مختلف، تاثير مخاطرات را بر </a:t>
            </a:r>
            <a:r>
              <a:rPr lang="fa-IR" sz="2800" dirty="0" smtClean="0">
                <a:cs typeface="B Yagut" panose="00000400000000000000" pitchFamily="2" charset="-78"/>
              </a:rPr>
              <a:t> سيستم </a:t>
            </a:r>
            <a:r>
              <a:rPr lang="fa-IR" sz="2800" dirty="0">
                <a:cs typeface="B Yagut" panose="00000400000000000000" pitchFamily="2" charset="-78"/>
              </a:rPr>
              <a:t>های سلامت و</a:t>
            </a:r>
            <a:r>
              <a:rPr lang="fa-IR" sz="2800" dirty="0" smtClean="0">
                <a:cs typeface="B Yagut" panose="00000400000000000000" pitchFamily="2" charset="-78"/>
              </a:rPr>
              <a:t> </a:t>
            </a:r>
            <a:r>
              <a:rPr lang="fa-IR" sz="2800" dirty="0">
                <a:cs typeface="B Yagut" panose="00000400000000000000" pitchFamily="2" charset="-78"/>
              </a:rPr>
              <a:t>توسعه جامعه کاهش ميدهد و </a:t>
            </a:r>
            <a:r>
              <a:rPr lang="fa-IR" sz="2800" dirty="0" smtClean="0">
                <a:cs typeface="B Yagut" panose="00000400000000000000" pitchFamily="2" charset="-78"/>
              </a:rPr>
              <a:t>سطح</a:t>
            </a:r>
            <a:r>
              <a:rPr lang="en-US" sz="2800" dirty="0" smtClean="0">
                <a:cs typeface="B Yagut" panose="00000400000000000000" pitchFamily="2" charset="-78"/>
              </a:rPr>
              <a:t> </a:t>
            </a:r>
            <a:r>
              <a:rPr lang="fa-IR" sz="2800" dirty="0" smtClean="0">
                <a:cs typeface="B Yagut" panose="00000400000000000000" pitchFamily="2" charset="-78"/>
              </a:rPr>
              <a:t>رنج ومصائب مردم،گروههای </a:t>
            </a:r>
            <a:r>
              <a:rPr lang="fa-IR" sz="2800" dirty="0">
                <a:cs typeface="B Yagut" panose="00000400000000000000" pitchFamily="2" charset="-78"/>
              </a:rPr>
              <a:t>آسيب پذير، زنان و احتمال مرگ ومير، صدمات وهمچنين </a:t>
            </a:r>
            <a:r>
              <a:rPr lang="fa-IR" sz="2800" dirty="0" smtClean="0">
                <a:cs typeface="B Yagut" panose="00000400000000000000" pitchFamily="2" charset="-78"/>
              </a:rPr>
              <a:t>همــه گيـــر </a:t>
            </a:r>
            <a:r>
              <a:rPr lang="fa-IR" sz="2800" dirty="0">
                <a:cs typeface="B Yagut" panose="00000400000000000000" pitchFamily="2" charset="-78"/>
              </a:rPr>
              <a:t>شدن بيماریها را کم ميکند</a:t>
            </a:r>
            <a:r>
              <a:rPr lang="fa-IR" sz="2800" dirty="0" smtClean="0">
                <a:cs typeface="B Yagut" panose="00000400000000000000" pitchFamily="2" charset="-78"/>
              </a:rPr>
              <a:t>.</a:t>
            </a:r>
          </a:p>
          <a:p>
            <a:pPr marL="0" indent="0">
              <a:buNone/>
            </a:pPr>
            <a:endParaRPr lang="fa-IR" sz="2800" dirty="0">
              <a:cs typeface="B Yagut" panose="00000400000000000000" pitchFamily="2" charset="-78"/>
            </a:endParaRPr>
          </a:p>
          <a:p>
            <a:pPr marL="0" indent="0">
              <a:buNone/>
            </a:pPr>
            <a:r>
              <a:rPr lang="fa-IR" sz="2800" dirty="0" smtClean="0">
                <a:cs typeface="B Yagut" panose="00000400000000000000" pitchFamily="2" charset="-78"/>
              </a:rPr>
              <a:t>جوامعی </a:t>
            </a:r>
            <a:r>
              <a:rPr lang="fa-IR" sz="2800" dirty="0">
                <a:cs typeface="B Yagut" panose="00000400000000000000" pitchFamily="2" charset="-78"/>
              </a:rPr>
              <a:t>که در </a:t>
            </a:r>
            <a:r>
              <a:rPr lang="fa-IR" sz="2800" dirty="0" smtClean="0">
                <a:cs typeface="B Yagut" panose="00000400000000000000" pitchFamily="2" charset="-78"/>
              </a:rPr>
              <a:t>مجــاورت </a:t>
            </a:r>
            <a:r>
              <a:rPr lang="fa-IR" sz="2800" dirty="0">
                <a:cs typeface="B Yagut" panose="00000400000000000000" pitchFamily="2" charset="-78"/>
              </a:rPr>
              <a:t>مناطق حادثه ديده قرار دارند می توانند </a:t>
            </a:r>
            <a:r>
              <a:rPr lang="fa-IR" sz="2800" dirty="0" smtClean="0">
                <a:cs typeface="B Yagut" panose="00000400000000000000" pitchFamily="2" charset="-78"/>
              </a:rPr>
              <a:t>سريــعا</a:t>
            </a:r>
            <a:r>
              <a:rPr lang="fa-IR" sz="2800" dirty="0">
                <a:cs typeface="B Yagut" panose="00000400000000000000" pitchFamily="2" charset="-78"/>
              </a:rPr>
              <a:t>" وارد عمل شده و بطور </a:t>
            </a:r>
            <a:r>
              <a:rPr lang="fa-IR" sz="2800" dirty="0" smtClean="0">
                <a:cs typeface="B Yagut" panose="00000400000000000000" pitchFamily="2" charset="-78"/>
              </a:rPr>
              <a:t>موثردرکمک </a:t>
            </a:r>
            <a:r>
              <a:rPr lang="fa-IR" sz="2800" dirty="0">
                <a:cs typeface="B Yagut" panose="00000400000000000000" pitchFamily="2" charset="-78"/>
              </a:rPr>
              <a:t>رسانی اوليه برای نجات </a:t>
            </a:r>
            <a:r>
              <a:rPr lang="fa-IR" sz="2800" dirty="0" smtClean="0">
                <a:cs typeface="B Yagut" panose="00000400000000000000" pitchFamily="2" charset="-78"/>
              </a:rPr>
              <a:t>جان مصدومين </a:t>
            </a:r>
            <a:r>
              <a:rPr lang="fa-IR" sz="2800" dirty="0">
                <a:cs typeface="B Yagut" panose="00000400000000000000" pitchFamily="2" charset="-78"/>
              </a:rPr>
              <a:t>اقدام کنند</a:t>
            </a:r>
            <a:r>
              <a:rPr lang="fa-IR" sz="2800" dirty="0" smtClean="0">
                <a:cs typeface="B Yagut" panose="00000400000000000000" pitchFamily="2" charset="-78"/>
              </a:rPr>
              <a:t>.</a:t>
            </a:r>
          </a:p>
          <a:p>
            <a:pPr marL="0" indent="0">
              <a:buNone/>
            </a:pPr>
            <a:endParaRPr lang="fa-IR" sz="2800" dirty="0" smtClean="0">
              <a:cs typeface="B Yagut" panose="00000400000000000000" pitchFamily="2" charset="-78"/>
            </a:endParaRPr>
          </a:p>
          <a:p>
            <a:pPr marL="0" indent="0">
              <a:buNone/>
            </a:pPr>
            <a:r>
              <a:rPr lang="fa-IR" sz="2800" dirty="0" smtClean="0">
                <a:cs typeface="B Yagut" panose="00000400000000000000" pitchFamily="2" charset="-78"/>
              </a:rPr>
              <a:t>در </a:t>
            </a:r>
            <a:r>
              <a:rPr lang="fa-IR" sz="2800" dirty="0">
                <a:cs typeface="B Yagut" panose="00000400000000000000" pitchFamily="2" charset="-78"/>
              </a:rPr>
              <a:t>فرایند آمادگی جامعه مشارکت مردم و زنان، بعنوان محور اصلی خانواده، در کاهش اثرات </a:t>
            </a:r>
            <a:r>
              <a:rPr lang="fa-IR" sz="2800" dirty="0" smtClean="0">
                <a:cs typeface="B Yagut" panose="00000400000000000000" pitchFamily="2" charset="-78"/>
              </a:rPr>
              <a:t>بلايا نهادينه </a:t>
            </a:r>
            <a:r>
              <a:rPr lang="fa-IR" sz="2800" dirty="0">
                <a:cs typeface="B Yagut" panose="00000400000000000000" pitchFamily="2" charset="-78"/>
              </a:rPr>
              <a:t>شده و جزء لا ینفک زندگی آنان خواهد کرد.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16632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3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7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solidFill>
                  <a:srgbClr val="FF0000"/>
                </a:solidFill>
                <a:cs typeface="B Yagut" panose="00000400000000000000" pitchFamily="2" charset="-78"/>
              </a:rPr>
              <a:t>مزايای آمادگی جامعه در بلایا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800" dirty="0">
                <a:cs typeface="B Yagut" panose="00000400000000000000" pitchFamily="2" charset="-78"/>
              </a:rPr>
              <a:t>در آمادگی جامعه، نيازها و آموزش مردم محلی و زنان به صورت بومی و توجه به جنسيت و منابع موجود در نظر گرفته ميشود. لذا نتایج آموزش ها و مهارتها پايدار خواهند بود</a:t>
            </a:r>
            <a:r>
              <a:rPr lang="fa-IR" sz="2800" dirty="0" smtClean="0">
                <a:cs typeface="B Yagut" panose="00000400000000000000" pitchFamily="2" charset="-78"/>
              </a:rPr>
              <a:t>.</a:t>
            </a:r>
          </a:p>
          <a:p>
            <a:pPr marL="0" indent="0">
              <a:buNone/>
            </a:pPr>
            <a:endParaRPr lang="fa-IR" sz="2800" dirty="0">
              <a:cs typeface="B Yagut" panose="00000400000000000000" pitchFamily="2" charset="-78"/>
            </a:endParaRPr>
          </a:p>
          <a:p>
            <a:pPr marL="0" indent="0">
              <a:buNone/>
            </a:pPr>
            <a:r>
              <a:rPr lang="fa-IR" sz="2800" dirty="0">
                <a:cs typeface="B Yagut" panose="00000400000000000000" pitchFamily="2" charset="-78"/>
              </a:rPr>
              <a:t>کسب آمادگی درحال حاضر به عنوان يکی از بهترين روشهای پيشگيری وکاهش خطر های ناشی ازبلايا محسوب ميشود. درمرحله آمادگی روشهای ايمني و چگونگی کاربرد آنها آموخته ميشود.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16632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b="1" dirty="0">
                <a:solidFill>
                  <a:srgbClr val="FF0000"/>
                </a:solidFill>
                <a:cs typeface="B Yagut" panose="00000400000000000000" pitchFamily="2" charset="-78"/>
              </a:rPr>
              <a:t>وظیفه مردم در زمان حوادث و بلایا</a:t>
            </a:r>
            <a:endParaRPr lang="fa-IR" sz="4000" dirty="0">
              <a:solidFill>
                <a:srgbClr val="FF0000"/>
              </a:solidFill>
              <a:cs typeface="B Yagut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800" dirty="0">
                <a:cs typeface="B Yagut" panose="00000400000000000000" pitchFamily="2" charset="-78"/>
              </a:rPr>
              <a:t>وظیفه مردم در زمینه مدیریت خطر </a:t>
            </a:r>
            <a:r>
              <a:rPr lang="fa-IR" sz="2800" dirty="0" smtClean="0">
                <a:cs typeface="B Yagut" panose="00000400000000000000" pitchFamily="2" charset="-78"/>
              </a:rPr>
              <a:t>بلایا </a:t>
            </a:r>
            <a:r>
              <a:rPr lang="fa-IR" sz="2800" dirty="0">
                <a:cs typeface="B Yagut" panose="00000400000000000000" pitchFamily="2" charset="-78"/>
              </a:rPr>
              <a:t>بسیار مهم است. </a:t>
            </a:r>
            <a:endParaRPr lang="fa-IR" sz="2800" dirty="0" smtClean="0">
              <a:cs typeface="B Yagut" panose="00000400000000000000" pitchFamily="2" charset="-78"/>
            </a:endParaRPr>
          </a:p>
          <a:p>
            <a:pPr marL="0" indent="0">
              <a:buNone/>
            </a:pPr>
            <a:r>
              <a:rPr lang="fa-IR" sz="2800" dirty="0" smtClean="0">
                <a:cs typeface="B Yagut" panose="00000400000000000000" pitchFamily="2" charset="-78"/>
              </a:rPr>
              <a:t>تجربه </a:t>
            </a:r>
            <a:r>
              <a:rPr lang="fa-IR" sz="2800" dirty="0">
                <a:cs typeface="B Yagut" panose="00000400000000000000" pitchFamily="2" charset="-78"/>
              </a:rPr>
              <a:t>دنیا چه در کشورهای توسعه یافته مثل کانادا، انگلستان </a:t>
            </a:r>
            <a:r>
              <a:rPr lang="fa-IR" sz="2800" dirty="0" smtClean="0">
                <a:cs typeface="B Yagut" panose="00000400000000000000" pitchFamily="2" charset="-78"/>
              </a:rPr>
              <a:t>وچه </a:t>
            </a:r>
            <a:r>
              <a:rPr lang="fa-IR" sz="2800" dirty="0">
                <a:cs typeface="B Yagut" panose="00000400000000000000" pitchFamily="2" charset="-78"/>
              </a:rPr>
              <a:t>در کشورهای در حال توسعه مثل کشورهای آفریقایی و </a:t>
            </a:r>
            <a:r>
              <a:rPr lang="fa-IR" sz="2800" dirty="0" smtClean="0">
                <a:cs typeface="B Yagut" panose="00000400000000000000" pitchFamily="2" charset="-78"/>
              </a:rPr>
              <a:t>آمریـکای جنوبی </a:t>
            </a:r>
            <a:r>
              <a:rPr lang="fa-IR" sz="2800" dirty="0">
                <a:cs typeface="B Yagut" panose="00000400000000000000" pitchFamily="2" charset="-78"/>
              </a:rPr>
              <a:t>بیان </a:t>
            </a:r>
            <a:r>
              <a:rPr lang="fa-IR" sz="2800" dirty="0" smtClean="0">
                <a:cs typeface="B Yagut" panose="00000400000000000000" pitchFamily="2" charset="-78"/>
              </a:rPr>
              <a:t>میکند که </a:t>
            </a:r>
            <a:r>
              <a:rPr lang="fa-IR" sz="2800" dirty="0">
                <a:cs typeface="B Yagut" panose="00000400000000000000" pitchFamily="2" charset="-78"/>
              </a:rPr>
              <a:t>مردم نقش بسیار مهمی در مدیریت و </a:t>
            </a:r>
            <a:r>
              <a:rPr lang="fa-IR" sz="2800" dirty="0" smtClean="0">
                <a:cs typeface="B Yagut" panose="00000400000000000000" pitchFamily="2" charset="-78"/>
              </a:rPr>
              <a:t>کاهش خطر بلایا دارند .</a:t>
            </a:r>
            <a:endParaRPr lang="fa-IR" sz="2800" dirty="0">
              <a:cs typeface="B Yagut" panose="00000400000000000000" pitchFamily="2" charset="-78"/>
            </a:endParaRPr>
          </a:p>
        </p:txBody>
      </p:sp>
      <p:pic>
        <p:nvPicPr>
          <p:cNvPr id="4" name="06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620688" y="67413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2000"/>
    </mc:Choice>
    <mc:Fallback xmlns="">
      <p:transition spd="slow" advClick="0" advTm="3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پرونده" ma:contentTypeID="0x01010038EE485FB9274448B5E5B0FF0ECB3346" ma:contentTypeVersion="3" ma:contentTypeDescription="یک سند جدید ایجاد کنید." ma:contentTypeScope="" ma:versionID="879a17dea37dbf3eb3c9d0be085887ae">
  <xsd:schema xmlns:xsd="http://www.w3.org/2001/XMLSchema" xmlns:xs="http://www.w3.org/2001/XMLSchema" xmlns:p="http://schemas.microsoft.com/office/2006/metadata/properties" xmlns:ns2="1047730d-92e1-4018-9084-d932fd3a7f58" xmlns:ns3="12fdc5dc-769e-4543-b10d-fbea3dac4417" targetNamespace="http://schemas.microsoft.com/office/2006/metadata/properties" ma:root="true" ma:fieldsID="05a1c3cdee81c85cb937771a12b2679b" ns2:_="" ns3:_="">
    <xsd:import namespace="1047730d-92e1-4018-9084-d932fd3a7f58"/>
    <xsd:import namespace="12fdc5dc-769e-4543-b10d-fbea3dac441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646__x0648__x0639__x0020__x062d__x06cc__x0637__x0647_"/>
                <xsd:element ref="ns3:_x062f__x0627__x0646__x0634__x06af__x0627__x0647_"/>
                <xsd:element ref="ns3:_x0646__x0648__x0639__x0020__x0641__x0627__x06cc__x0644_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7730d-92e1-4018-9084-d932fd3a7f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مقدار شناسه سند" ma:description="مقدار شناسه سند تعیین شده برای این آیتم." ma:internalName="_dlc_DocId" ma:readOnly="true">
      <xsd:simpleType>
        <xsd:restriction base="dms:Text"/>
      </xsd:simpleType>
    </xsd:element>
    <xsd:element name="_dlc_DocIdUrl" ma:index="9" nillable="true" ma:displayName="شناسه سند" ma:description="پیوند دائمی به این سند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حفظ شناسه" ma:description="نگهداری شناسه در حین افزودن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dc5dc-769e-4543-b10d-fbea3dac4417" elementFormDefault="qualified">
    <xsd:import namespace="http://schemas.microsoft.com/office/2006/documentManagement/types"/>
    <xsd:import namespace="http://schemas.microsoft.com/office/infopath/2007/PartnerControls"/>
    <xsd:element name="_x0646__x0648__x0639__x0020__x062d__x06cc__x0637__x0647_" ma:index="11" ma:displayName="نوع حیطه" ma:default="عوامل بيماري‌زاي زنده، اصول گندزدايي و استريليزاسيون" ma:format="Dropdown" ma:internalName="_x0646__x0648__x0639__x0020__x062d__x06cc__x0637__x0647_">
      <xsd:simpleType>
        <xsd:restriction base="dms:Choice">
          <xsd:enumeration value="عوامل بيماري‌زاي زنده، اصول گندزدايي و استريليزاسيون"/>
          <xsd:enumeration value="آمار حياتي، اپيدميولوژی و روش تحقيق"/>
          <xsd:enumeration value="آناتومی و فیزیولوژی"/>
          <xsd:enumeration value="برنامه‌ريزي عملياتي و مديريت ارتقاء‌ كیفيت خدمات در خانه‌هاي بهداشت"/>
          <xsd:enumeration value="بهداشت دهان و دندان"/>
          <xsd:enumeration value="ارتقاء بهداشت فردي و شيوه زندگي سالم"/>
          <xsd:enumeration value="بهداشت حرفه‌اي"/>
          <xsd:enumeration value="بهداشت محيط"/>
          <xsd:enumeration value="بيماري‌هاي واگير"/>
          <xsd:enumeration value="کار با کامپیوتر و اينترنت؛ آشنايي با نرم‌افزارهاي نظام شبكه"/>
          <xsd:enumeration value="داروشناسي براي خانه‌هاي بهداشت"/>
          <xsd:enumeration value="ارتقاء سلامت، توانمندسازي جامعه و توسعه مشاركت افراد و سازمان‌ها"/>
          <xsd:enumeration value="كمك‌هاي اوليه و اقدامات امدادي"/>
          <xsd:enumeration value="ايمن سازي و بيماري‌هاي قابل پيشگيري با واكسن"/>
          <xsd:enumeration value="مديريت خطر بلايا"/>
          <xsd:enumeration value="مراقبت‌هاي ادغام يافته سلامت مادران"/>
          <xsd:enumeration value="مراقبت‌هاي ادغام يافته سلامت جوانان"/>
          <xsd:enumeration value="مباني بهداشت و كار در روستا"/>
          <xsd:enumeration value="مراقبت‌هاي ادغام يافته سلامت كودكان"/>
          <xsd:enumeration value="مراقبت‌هاي ادغام يافته سلامت ميانسالان"/>
          <xsd:enumeration value="مراقبت‌هاي ادغام يافته سلامت نوجوانان و مدارس"/>
          <xsd:enumeration value="مراقبت‌هاي ادغام يافته سلامت سالمندان"/>
          <xsd:enumeration value="بيماري‌هاي غيرواگير"/>
          <xsd:enumeration value="اصول تغذیه"/>
          <xsd:enumeration value="پرستاري از بيمار"/>
          <xsd:enumeration value="سلامت باروري"/>
          <xsd:enumeration value="رويكرد به شكايات شايع و درمان‌هاي ساده علامتي"/>
          <xsd:enumeration value="سلامت روان"/>
          <xsd:enumeration value="نحوه معاینات فیزیکی"/>
          <xsd:enumeration value="سایر موارد"/>
          <xsd:enumeration value="دستوالعمل آماده سازی پاورپوینت"/>
          <xsd:enumeration value="سلامت میانسالان"/>
        </xsd:restriction>
      </xsd:simpleType>
    </xsd:element>
    <xsd:element name="_x062f__x0627__x0646__x0634__x06af__x0627__x0647_" ma:index="12" ma:displayName="دانشگاه" ma:format="Dropdown" ma:internalName="_x062f__x0627__x0646__x0634__x06af__x0627__x0647_">
      <xsd:simpleType>
        <xsd:restriction base="dms:Choice">
          <xsd:enumeration value="آبادان"/>
          <xsd:enumeration value="آذربایجان غربی"/>
          <xsd:enumeration value="اردبیل"/>
          <xsd:enumeration value="اسدآباد"/>
          <xsd:enumeration value="اسفراين"/>
          <xsd:enumeration value="اصفهان"/>
          <xsd:enumeration value="البرز"/>
          <xsd:enumeration value="اهواز"/>
          <xsd:enumeration value="ايرانشهر"/>
          <xsd:enumeration value="ایران"/>
          <xsd:enumeration value="ایلام"/>
          <xsd:enumeration value="بابل"/>
          <xsd:enumeration value="بم"/>
          <xsd:enumeration value="بهبهان"/>
          <xsd:enumeration value="بوشهر"/>
          <xsd:enumeration value="بیرجند"/>
          <xsd:enumeration value="تبریز"/>
          <xsd:enumeration value="تربت جام"/>
          <xsd:enumeration value="تربت حیدریه"/>
          <xsd:enumeration value="تهران"/>
          <xsd:enumeration value="جهرم"/>
          <xsd:enumeration value="جیرفت"/>
          <xsd:enumeration value="چهارمحال و بختیاری"/>
          <xsd:enumeration value="خراسان شمالی"/>
          <xsd:enumeration value="خلخال"/>
          <xsd:enumeration value="خمين"/>
          <xsd:enumeration value="خوی"/>
          <xsd:enumeration value="دزفول"/>
          <xsd:enumeration value="رفسنجان"/>
          <xsd:enumeration value="زابل"/>
          <xsd:enumeration value="زاهدان"/>
          <xsd:enumeration value="زنجان"/>
          <xsd:enumeration value="ساوه"/>
          <xsd:enumeration value="سبزوار"/>
          <xsd:enumeration value="سراب"/>
          <xsd:enumeration value="سمنان"/>
          <xsd:enumeration value="سيرجان"/>
          <xsd:enumeration value="شاهرود"/>
          <xsd:enumeration value="شهید بهشتی"/>
          <xsd:enumeration value="شوشتر"/>
          <xsd:enumeration value="شیراز"/>
          <xsd:enumeration value="فسا"/>
          <xsd:enumeration value="قزوین"/>
          <xsd:enumeration value="قم"/>
          <xsd:enumeration value="گراش"/>
          <xsd:enumeration value="گلستان"/>
          <xsd:enumeration value="گناباد"/>
          <xsd:enumeration value="گیلان"/>
          <xsd:enumeration value="لارستان"/>
          <xsd:enumeration value="لرستان"/>
          <xsd:enumeration value="مازندران"/>
          <xsd:enumeration value="مراغه"/>
          <xsd:enumeration value="مرکزی"/>
          <xsd:enumeration value="مشهد"/>
          <xsd:enumeration value="نیشابور"/>
          <xsd:enumeration value="هرمزگان"/>
          <xsd:enumeration value="همدان"/>
          <xsd:enumeration value="کاشان"/>
          <xsd:enumeration value="کردستان"/>
          <xsd:enumeration value="کرمان"/>
          <xsd:enumeration value="کرمانشاه"/>
          <xsd:enumeration value="کهگیلویه و بویراحمد"/>
          <xsd:enumeration value="یزد"/>
          <xsd:enumeration value="ستاد وزارت بهداشت درمان و آموزش پزشکی"/>
        </xsd:restriction>
      </xsd:simpleType>
    </xsd:element>
    <xsd:element name="_x0646__x0648__x0639__x0020__x0641__x0627__x06cc__x0644_" ma:index="13" ma:displayName="نوع فایل" ma:default="فیلم" ma:format="Dropdown" ma:internalName="_x0646__x0648__x0639__x0020__x0641__x0627__x06cc__x0644_">
      <xsd:simpleType>
        <xsd:restriction base="dms:Choice">
          <xsd:enumeration value="فیلم"/>
          <xsd:enumeration value="عکس"/>
          <xsd:enumeration value="پاورپوینت"/>
          <xsd:enumeration value="مستند و راهنما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یات"/>
        <xsd:element ref="dc:title" minOccurs="0" maxOccurs="1" ma:index="4" ma:displayName="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62f__x0627__x0646__x0634__x06af__x0627__x0647_ xmlns="12fdc5dc-769e-4543-b10d-fbea3dac4417">گلستان</_x062f__x0627__x0646__x0634__x06af__x0627__x0647_>
    <_x0646__x0648__x0639__x0020__x062d__x06cc__x0637__x0647_ xmlns="12fdc5dc-769e-4543-b10d-fbea3dac4417">مديريت خطر بلايا</_x0646__x0648__x0639__x0020__x062d__x06cc__x0637__x0647_>
    <_x0646__x0648__x0639__x0020__x0641__x0627__x06cc__x0644_ xmlns="12fdc5dc-769e-4543-b10d-fbea3dac4417">پاورپوینت</_x0646__x0648__x0639__x0020__x0641__x0627__x06cc__x0644_>
    <_dlc_DocId xmlns="1047730d-92e1-4018-9084-d932fd3a7f58">5NN7CDR5NKU2-831-804</_dlc_DocId>
    <_dlc_DocIdUrl xmlns="1047730d-92e1-4018-9084-d932fd3a7f58">
      <Url>http://www.health.gov.ir/hnd/_layouts/DocIdRedir.aspx?ID=5NN7CDR5NKU2-831-804</Url>
      <Description>5NN7CDR5NKU2-831-804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0E2E2B8-B63E-4DCC-91A8-55D8A7B9B3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47730d-92e1-4018-9084-d932fd3a7f58"/>
    <ds:schemaRef ds:uri="12fdc5dc-769e-4543-b10d-fbea3dac44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0A2AE6-FFBF-4AD2-9128-E914CE32632D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1047730d-92e1-4018-9084-d932fd3a7f58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2fdc5dc-769e-4543-b10d-fbea3dac441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AB8C5D3-235A-453A-98E8-4328F1E9594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4ACC5F7-A3A6-402A-9E5A-EA460D7B728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4780</Words>
  <Application>Microsoft Office PowerPoint</Application>
  <PresentationFormat>On-screen Show (4:3)</PresentationFormat>
  <Paragraphs>303</Paragraphs>
  <Slides>23</Slides>
  <Notes>1</Notes>
  <HiddenSlides>0</HiddenSlides>
  <MMClips>21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B Yagut</vt:lpstr>
      <vt:lpstr>BLotusBold</vt:lpstr>
      <vt:lpstr>Calibri</vt:lpstr>
      <vt:lpstr>Times New Roman</vt:lpstr>
      <vt:lpstr>Verdana</vt:lpstr>
      <vt:lpstr>2_Office Theme</vt:lpstr>
      <vt:lpstr>Office Theme</vt:lpstr>
      <vt:lpstr>PowerPoint Presentation</vt:lpstr>
      <vt:lpstr> مشخصات سند</vt:lpstr>
      <vt:lpstr>اهداف آموزشی</vt:lpstr>
      <vt:lpstr>فهرست عناوین</vt:lpstr>
      <vt:lpstr>مقدمه  </vt:lpstr>
      <vt:lpstr>اهمیت رویکرد مدیریت  مردم محور </vt:lpstr>
      <vt:lpstr>مزايای آمادگی جامعه در بلایا</vt:lpstr>
      <vt:lpstr>مزايای آمادگی جامعه در بلایا</vt:lpstr>
      <vt:lpstr>وظیفه مردم در زمان حوادث و بلایا</vt:lpstr>
      <vt:lpstr>وظیفه مردم در زمان حوادث و بلایا</vt:lpstr>
      <vt:lpstr>PowerPoint Presentation</vt:lpstr>
      <vt:lpstr>برنامه مدیریت بلایا در سطح محله</vt:lpstr>
      <vt:lpstr>طرح های مردم محور  </vt:lpstr>
      <vt:lpstr>طرح محب در بهزیستی </vt:lpstr>
      <vt:lpstr>طرح محب در بهزیستی</vt:lpstr>
      <vt:lpstr>PowerPoint Presentation</vt:lpstr>
      <vt:lpstr>طرح دوام </vt:lpstr>
      <vt:lpstr>طرح دوام </vt:lpstr>
      <vt:lpstr>خلاصه و نتیجه گیری </vt:lpstr>
      <vt:lpstr>پرسش </vt:lpstr>
      <vt:lpstr>تمرین عملی</vt:lpstr>
      <vt:lpstr>منابع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مدیریت خطر بلایای مردم محور</dc:title>
  <dc:creator>kin</dc:creator>
  <cp:lastModifiedBy>saberi</cp:lastModifiedBy>
  <cp:revision>92</cp:revision>
  <dcterms:created xsi:type="dcterms:W3CDTF">2020-04-27T06:23:12Z</dcterms:created>
  <dcterms:modified xsi:type="dcterms:W3CDTF">2021-10-19T10:07:28Z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0x01010038EE485FB9274448B5E5B0FF0ECB3346</vt:lpwstr>
  </property>
  <property fmtid="{D5CDD505-2E9C-101B-9397-08002B2CF9AE}" pid="3" name="_dlc_DocIdItemGuid">
    <vt:lpwstr>842e20e7-bdec-4f7b-95d8-a75828bcc402</vt:lpwstr>
  </property>
</Properties>
</file>